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361" r:id="rId2"/>
    <p:sldId id="287" r:id="rId3"/>
    <p:sldId id="302" r:id="rId4"/>
    <p:sldId id="286" r:id="rId5"/>
    <p:sldId id="340" r:id="rId6"/>
    <p:sldId id="291" r:id="rId7"/>
    <p:sldId id="305" r:id="rId8"/>
    <p:sldId id="306" r:id="rId9"/>
    <p:sldId id="288" r:id="rId10"/>
    <p:sldId id="304" r:id="rId11"/>
    <p:sldId id="341" r:id="rId12"/>
    <p:sldId id="301" r:id="rId13"/>
    <p:sldId id="296" r:id="rId14"/>
    <p:sldId id="297" r:id="rId15"/>
    <p:sldId id="289" r:id="rId16"/>
    <p:sldId id="300" r:id="rId17"/>
    <p:sldId id="299" r:id="rId18"/>
    <p:sldId id="342" r:id="rId19"/>
    <p:sldId id="303" r:id="rId20"/>
    <p:sldId id="312" r:id="rId21"/>
    <p:sldId id="307" r:id="rId22"/>
    <p:sldId id="308" r:id="rId23"/>
    <p:sldId id="309" r:id="rId24"/>
    <p:sldId id="310" r:id="rId25"/>
    <p:sldId id="311" r:id="rId26"/>
    <p:sldId id="313" r:id="rId27"/>
    <p:sldId id="314" r:id="rId28"/>
    <p:sldId id="318" r:id="rId29"/>
    <p:sldId id="319" r:id="rId30"/>
    <p:sldId id="317" r:id="rId31"/>
    <p:sldId id="321" r:id="rId32"/>
    <p:sldId id="315" r:id="rId33"/>
    <p:sldId id="316" r:id="rId34"/>
    <p:sldId id="338" r:id="rId35"/>
    <p:sldId id="343" r:id="rId36"/>
    <p:sldId id="290" r:id="rId37"/>
    <p:sldId id="324" r:id="rId38"/>
    <p:sldId id="336" r:id="rId39"/>
    <p:sldId id="337" r:id="rId40"/>
    <p:sldId id="339" r:id="rId41"/>
    <p:sldId id="347" r:id="rId42"/>
    <p:sldId id="322" r:id="rId43"/>
    <p:sldId id="332" r:id="rId44"/>
    <p:sldId id="333" r:id="rId45"/>
    <p:sldId id="334" r:id="rId46"/>
    <p:sldId id="335" r:id="rId47"/>
    <p:sldId id="344" r:id="rId48"/>
    <p:sldId id="352" r:id="rId49"/>
    <p:sldId id="350" r:id="rId50"/>
    <p:sldId id="349" r:id="rId51"/>
    <p:sldId id="351" r:id="rId52"/>
    <p:sldId id="348" r:id="rId53"/>
    <p:sldId id="353" r:id="rId54"/>
    <p:sldId id="330" r:id="rId55"/>
    <p:sldId id="345" r:id="rId56"/>
    <p:sldId id="354" r:id="rId57"/>
    <p:sldId id="355" r:id="rId58"/>
    <p:sldId id="356" r:id="rId59"/>
    <p:sldId id="357" r:id="rId60"/>
    <p:sldId id="360" r:id="rId61"/>
    <p:sldId id="359" r:id="rId62"/>
    <p:sldId id="35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C4D"/>
    <a:srgbClr val="2E506C"/>
    <a:srgbClr val="FFFFFF"/>
    <a:srgbClr val="0563C1"/>
    <a:srgbClr val="5E9BD7"/>
    <a:srgbClr val="B5A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7030"/>
  </p:normalViewPr>
  <p:slideViewPr>
    <p:cSldViewPr snapToGrid="0" snapToObjects="1">
      <p:cViewPr varScale="1">
        <p:scale>
          <a:sx n="163" d="100"/>
          <a:sy n="163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8AF25-1095-4621-A4FB-2564349CC8C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F6FCDF-8B19-48E9-A14D-52DBFD4AFA03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ptos" panose="020B0004020202020204"/>
            </a:rPr>
            <a:t>Conceptual Lectures</a:t>
          </a:r>
        </a:p>
      </dgm:t>
    </dgm:pt>
    <dgm:pt modelId="{EE0934C3-2997-48E8-9257-3F6F9F6B68C2}" type="parTrans" cxnId="{9EDB8F4C-C8AA-4301-94E2-B5E0C86AB01C}">
      <dgm:prSet/>
      <dgm:spPr/>
      <dgm:t>
        <a:bodyPr/>
        <a:lstStyle/>
        <a:p>
          <a:endParaRPr lang="en-US"/>
        </a:p>
      </dgm:t>
    </dgm:pt>
    <dgm:pt modelId="{7D5B1BCC-6AE8-41BF-B10B-FCEC3AFC557D}" type="sibTrans" cxnId="{9EDB8F4C-C8AA-4301-94E2-B5E0C86AB01C}">
      <dgm:prSet/>
      <dgm:spPr/>
      <dgm:t>
        <a:bodyPr/>
        <a:lstStyle/>
        <a:p>
          <a:endParaRPr lang="en-US"/>
        </a:p>
      </dgm:t>
    </dgm:pt>
    <dgm:pt modelId="{06DE5C1E-474C-46AC-B28A-26894398302A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Introduce key concepts in health disparities research</a:t>
          </a:r>
        </a:p>
      </dgm:t>
    </dgm:pt>
    <dgm:pt modelId="{71CADBA8-D89E-4733-9987-ECE9EBAC8324}" type="parTrans" cxnId="{D464E4CC-F93B-47AD-ACE3-6EF44D95C0A8}">
      <dgm:prSet/>
      <dgm:spPr/>
      <dgm:t>
        <a:bodyPr/>
        <a:lstStyle/>
        <a:p>
          <a:endParaRPr lang="en-US"/>
        </a:p>
      </dgm:t>
    </dgm:pt>
    <dgm:pt modelId="{7EE0B959-1335-43B8-8B0F-C810F55A4B8F}" type="sibTrans" cxnId="{D464E4CC-F93B-47AD-ACE3-6EF44D95C0A8}">
      <dgm:prSet/>
      <dgm:spPr/>
      <dgm:t>
        <a:bodyPr/>
        <a:lstStyle/>
        <a:p>
          <a:endParaRPr lang="en-US"/>
        </a:p>
      </dgm:t>
    </dgm:pt>
    <dgm:pt modelId="{D0E3D6EA-05A9-4FB7-864C-43127B34350B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Reinforce with real-world examples from our own work</a:t>
          </a:r>
        </a:p>
      </dgm:t>
    </dgm:pt>
    <dgm:pt modelId="{5FF927FD-7714-4639-84FE-86EBA6CF1B4C}" type="parTrans" cxnId="{99FAE085-6995-455C-AF39-43EF5336AA97}">
      <dgm:prSet/>
      <dgm:spPr/>
      <dgm:t>
        <a:bodyPr/>
        <a:lstStyle/>
        <a:p>
          <a:endParaRPr lang="en-US"/>
        </a:p>
      </dgm:t>
    </dgm:pt>
    <dgm:pt modelId="{E7CB9CD9-16F5-4904-BD1B-F8CFC0E67BEC}" type="sibTrans" cxnId="{99FAE085-6995-455C-AF39-43EF5336AA97}">
      <dgm:prSet/>
      <dgm:spPr/>
      <dgm:t>
        <a:bodyPr/>
        <a:lstStyle/>
        <a:p>
          <a:endParaRPr lang="en-US"/>
        </a:p>
      </dgm:t>
    </dgm:pt>
    <dgm:pt modelId="{21B1D569-3E9D-467E-997D-DCA0A5049844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Aptos" panose="020B0004020202020204"/>
            </a:rPr>
            <a:t>Practical Labs</a:t>
          </a:r>
        </a:p>
      </dgm:t>
    </dgm:pt>
    <dgm:pt modelId="{FDD5CC90-494F-411E-B8D4-6098C04E4912}" type="parTrans" cxnId="{7ED1D56F-A375-400F-AECC-03EBE94C2D93}">
      <dgm:prSet/>
      <dgm:spPr/>
      <dgm:t>
        <a:bodyPr/>
        <a:lstStyle/>
        <a:p>
          <a:endParaRPr lang="en-US"/>
        </a:p>
      </dgm:t>
    </dgm:pt>
    <dgm:pt modelId="{2BF1BD08-1C3F-4C64-987F-EDA0517E1471}" type="sibTrans" cxnId="{7ED1D56F-A375-400F-AECC-03EBE94C2D93}">
      <dgm:prSet/>
      <dgm:spPr/>
      <dgm:t>
        <a:bodyPr/>
        <a:lstStyle/>
        <a:p>
          <a:endParaRPr lang="en-US"/>
        </a:p>
      </dgm:t>
    </dgm:pt>
    <dgm:pt modelId="{765A43A4-043C-402E-BD78-EC2FE9C427C7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Demonstrations and exercises for key statistical methods</a:t>
          </a:r>
        </a:p>
      </dgm:t>
    </dgm:pt>
    <dgm:pt modelId="{AAE25F18-8B82-462C-A447-9DA14B87BD8A}" type="parTrans" cxnId="{D7F1577F-18E5-45E6-A341-8C29F64DC2F3}">
      <dgm:prSet/>
      <dgm:spPr/>
      <dgm:t>
        <a:bodyPr/>
        <a:lstStyle/>
        <a:p>
          <a:endParaRPr lang="en-US"/>
        </a:p>
      </dgm:t>
    </dgm:pt>
    <dgm:pt modelId="{E79F8DA6-D50E-4AF1-A1A5-813FA17F3652}" type="sibTrans" cxnId="{D7F1577F-18E5-45E6-A341-8C29F64DC2F3}">
      <dgm:prSet/>
      <dgm:spPr/>
      <dgm:t>
        <a:bodyPr/>
        <a:lstStyle/>
        <a:p>
          <a:endParaRPr lang="en-US"/>
        </a:p>
      </dgm:t>
    </dgm:pt>
    <dgm:pt modelId="{B9EB65A0-4D01-4460-A072-E7805AAE407E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Simulated demographic &amp; health outcome data that recapitulate observed disparities</a:t>
          </a:r>
        </a:p>
      </dgm:t>
    </dgm:pt>
    <dgm:pt modelId="{26A59D16-E252-4389-8024-1323B63F3B74}" type="parTrans" cxnId="{5F6A45CC-6B0A-43DF-A4AC-967CE0EF35E0}">
      <dgm:prSet/>
      <dgm:spPr/>
      <dgm:t>
        <a:bodyPr/>
        <a:lstStyle/>
        <a:p>
          <a:endParaRPr lang="en-US"/>
        </a:p>
      </dgm:t>
    </dgm:pt>
    <dgm:pt modelId="{99C03DC8-CE4D-4B09-8F02-76C3DCFCC6CD}" type="sibTrans" cxnId="{5F6A45CC-6B0A-43DF-A4AC-967CE0EF35E0}">
      <dgm:prSet/>
      <dgm:spPr/>
      <dgm:t>
        <a:bodyPr/>
        <a:lstStyle/>
        <a:p>
          <a:endParaRPr lang="en-US"/>
        </a:p>
      </dgm:t>
    </dgm:pt>
    <dgm:pt modelId="{5AFC07AB-9FA2-4407-B6B9-F1D66E5FA769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Publicly available genomic data</a:t>
          </a:r>
        </a:p>
      </dgm:t>
    </dgm:pt>
    <dgm:pt modelId="{B6CFFEAB-FE5D-41DD-A5CD-F72221EDFD13}" type="parTrans" cxnId="{B8600E88-4C07-4008-A197-3BA72EBF59A0}">
      <dgm:prSet/>
      <dgm:spPr/>
      <dgm:t>
        <a:bodyPr/>
        <a:lstStyle/>
        <a:p>
          <a:endParaRPr lang="en-US"/>
        </a:p>
      </dgm:t>
    </dgm:pt>
    <dgm:pt modelId="{1F4234AF-1CA4-474E-983A-6A64744B1B52}" type="sibTrans" cxnId="{B8600E88-4C07-4008-A197-3BA72EBF59A0}">
      <dgm:prSet/>
      <dgm:spPr/>
      <dgm:t>
        <a:bodyPr/>
        <a:lstStyle/>
        <a:p>
          <a:endParaRPr lang="en-US"/>
        </a:p>
      </dgm:t>
    </dgm:pt>
    <dgm:pt modelId="{464F0B75-DC36-42BA-8CFB-953205E6A393}">
      <dgm:prSet phldrT="[Text]" custT="1"/>
      <dgm:spPr>
        <a:ln>
          <a:noFill/>
        </a:ln>
      </dgm:spPr>
      <dgm:t>
        <a:bodyPr/>
        <a:lstStyle/>
        <a:p>
          <a:r>
            <a:rPr lang="en-US" sz="2400" dirty="0">
              <a:latin typeface="Aptos" panose="020B0004020202020204"/>
            </a:rPr>
            <a:t>Stress caveats &amp; limitations</a:t>
          </a:r>
        </a:p>
      </dgm:t>
    </dgm:pt>
    <dgm:pt modelId="{44A6AA70-0785-475A-9E05-AA06D06203D1}" type="parTrans" cxnId="{B2CFF8A1-3408-4906-9DBB-4D1964DFA366}">
      <dgm:prSet/>
      <dgm:spPr/>
      <dgm:t>
        <a:bodyPr/>
        <a:lstStyle/>
        <a:p>
          <a:endParaRPr lang="en-US"/>
        </a:p>
      </dgm:t>
    </dgm:pt>
    <dgm:pt modelId="{C13F4369-680E-438E-A8E0-EEEE1FFB3292}" type="sibTrans" cxnId="{B2CFF8A1-3408-4906-9DBB-4D1964DFA366}">
      <dgm:prSet/>
      <dgm:spPr/>
      <dgm:t>
        <a:bodyPr/>
        <a:lstStyle/>
        <a:p>
          <a:endParaRPr lang="en-US"/>
        </a:p>
      </dgm:t>
    </dgm:pt>
    <dgm:pt modelId="{572AB18C-3AA0-4FF8-976D-EE339C26B505}" type="pres">
      <dgm:prSet presAssocID="{5D08AF25-1095-4621-A4FB-2564349CC8CC}" presName="linearFlow" presStyleCnt="0">
        <dgm:presLayoutVars>
          <dgm:dir/>
          <dgm:animLvl val="lvl"/>
          <dgm:resizeHandles val="exact"/>
        </dgm:presLayoutVars>
      </dgm:prSet>
      <dgm:spPr/>
    </dgm:pt>
    <dgm:pt modelId="{E8E8CE7A-457D-4A2A-A1E4-AC7ADFF6E675}" type="pres">
      <dgm:prSet presAssocID="{6BF6FCDF-8B19-48E9-A14D-52DBFD4AFA03}" presName="composite" presStyleCnt="0"/>
      <dgm:spPr/>
    </dgm:pt>
    <dgm:pt modelId="{460D6299-E413-480E-BAC3-C69B49FB4919}" type="pres">
      <dgm:prSet presAssocID="{6BF6FCDF-8B19-48E9-A14D-52DBFD4AFA0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3506BDF4-C618-4E54-8D26-BE94C7009B91}" type="pres">
      <dgm:prSet presAssocID="{6BF6FCDF-8B19-48E9-A14D-52DBFD4AFA03}" presName="descendantText" presStyleLbl="alignAcc1" presStyleIdx="0" presStyleCnt="2">
        <dgm:presLayoutVars>
          <dgm:bulletEnabled val="1"/>
        </dgm:presLayoutVars>
      </dgm:prSet>
      <dgm:spPr/>
    </dgm:pt>
    <dgm:pt modelId="{ED2C3F0A-AE19-47BA-B475-7AB6FD78B91F}" type="pres">
      <dgm:prSet presAssocID="{7D5B1BCC-6AE8-41BF-B10B-FCEC3AFC557D}" presName="sp" presStyleCnt="0"/>
      <dgm:spPr/>
    </dgm:pt>
    <dgm:pt modelId="{9102BB82-20E8-4015-AAC6-2D2A6CB18C8F}" type="pres">
      <dgm:prSet presAssocID="{21B1D569-3E9D-467E-997D-DCA0A5049844}" presName="composite" presStyleCnt="0"/>
      <dgm:spPr/>
    </dgm:pt>
    <dgm:pt modelId="{CE1844BD-C632-4AFD-87E9-859528444B45}" type="pres">
      <dgm:prSet presAssocID="{21B1D569-3E9D-467E-997D-DCA0A504984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389BC33-5308-49DA-920E-728CFF5AB025}" type="pres">
      <dgm:prSet presAssocID="{21B1D569-3E9D-467E-997D-DCA0A504984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3FD6E216-1C56-4BA3-9C7A-E87775F2DFAF}" type="presOf" srcId="{21B1D569-3E9D-467E-997D-DCA0A5049844}" destId="{CE1844BD-C632-4AFD-87E9-859528444B45}" srcOrd="0" destOrd="0" presId="urn:microsoft.com/office/officeart/2005/8/layout/chevron2"/>
    <dgm:cxn modelId="{14CD1F21-2EE4-4D77-964A-29C64664C4EC}" type="presOf" srcId="{5D08AF25-1095-4621-A4FB-2564349CC8CC}" destId="{572AB18C-3AA0-4FF8-976D-EE339C26B505}" srcOrd="0" destOrd="0" presId="urn:microsoft.com/office/officeart/2005/8/layout/chevron2"/>
    <dgm:cxn modelId="{3731CA26-9403-452C-BEE6-71A17F0DFAC6}" type="presOf" srcId="{D0E3D6EA-05A9-4FB7-864C-43127B34350B}" destId="{3506BDF4-C618-4E54-8D26-BE94C7009B91}" srcOrd="0" destOrd="1" presId="urn:microsoft.com/office/officeart/2005/8/layout/chevron2"/>
    <dgm:cxn modelId="{DEF44A36-EE9D-4594-AB0E-2E6D78DD7D6E}" type="presOf" srcId="{6BF6FCDF-8B19-48E9-A14D-52DBFD4AFA03}" destId="{460D6299-E413-480E-BAC3-C69B49FB4919}" srcOrd="0" destOrd="0" presId="urn:microsoft.com/office/officeart/2005/8/layout/chevron2"/>
    <dgm:cxn modelId="{3E01E75C-AEDB-48CB-99D2-09F4672FDBE1}" type="presOf" srcId="{765A43A4-043C-402E-BD78-EC2FE9C427C7}" destId="{8389BC33-5308-49DA-920E-728CFF5AB025}" srcOrd="0" destOrd="0" presId="urn:microsoft.com/office/officeart/2005/8/layout/chevron2"/>
    <dgm:cxn modelId="{914A9F44-8DE9-41E3-94CC-86E347F8F59B}" type="presOf" srcId="{B9EB65A0-4D01-4460-A072-E7805AAE407E}" destId="{8389BC33-5308-49DA-920E-728CFF5AB025}" srcOrd="0" destOrd="1" presId="urn:microsoft.com/office/officeart/2005/8/layout/chevron2"/>
    <dgm:cxn modelId="{9EDB8F4C-C8AA-4301-94E2-B5E0C86AB01C}" srcId="{5D08AF25-1095-4621-A4FB-2564349CC8CC}" destId="{6BF6FCDF-8B19-48E9-A14D-52DBFD4AFA03}" srcOrd="0" destOrd="0" parTransId="{EE0934C3-2997-48E8-9257-3F6F9F6B68C2}" sibTransId="{7D5B1BCC-6AE8-41BF-B10B-FCEC3AFC557D}"/>
    <dgm:cxn modelId="{D7BB2B6F-132B-44F1-BB1E-A02C804A8723}" type="presOf" srcId="{06DE5C1E-474C-46AC-B28A-26894398302A}" destId="{3506BDF4-C618-4E54-8D26-BE94C7009B91}" srcOrd="0" destOrd="0" presId="urn:microsoft.com/office/officeart/2005/8/layout/chevron2"/>
    <dgm:cxn modelId="{7ED1D56F-A375-400F-AECC-03EBE94C2D93}" srcId="{5D08AF25-1095-4621-A4FB-2564349CC8CC}" destId="{21B1D569-3E9D-467E-997D-DCA0A5049844}" srcOrd="1" destOrd="0" parTransId="{FDD5CC90-494F-411E-B8D4-6098C04E4912}" sibTransId="{2BF1BD08-1C3F-4C64-987F-EDA0517E1471}"/>
    <dgm:cxn modelId="{D7F1577F-18E5-45E6-A341-8C29F64DC2F3}" srcId="{21B1D569-3E9D-467E-997D-DCA0A5049844}" destId="{765A43A4-043C-402E-BD78-EC2FE9C427C7}" srcOrd="0" destOrd="0" parTransId="{AAE25F18-8B82-462C-A447-9DA14B87BD8A}" sibTransId="{E79F8DA6-D50E-4AF1-A1A5-813FA17F3652}"/>
    <dgm:cxn modelId="{9F6D3A83-B627-4E19-8D7F-A5BD1B9E07ED}" type="presOf" srcId="{464F0B75-DC36-42BA-8CFB-953205E6A393}" destId="{3506BDF4-C618-4E54-8D26-BE94C7009B91}" srcOrd="0" destOrd="2" presId="urn:microsoft.com/office/officeart/2005/8/layout/chevron2"/>
    <dgm:cxn modelId="{99FAE085-6995-455C-AF39-43EF5336AA97}" srcId="{6BF6FCDF-8B19-48E9-A14D-52DBFD4AFA03}" destId="{D0E3D6EA-05A9-4FB7-864C-43127B34350B}" srcOrd="1" destOrd="0" parTransId="{5FF927FD-7714-4639-84FE-86EBA6CF1B4C}" sibTransId="{E7CB9CD9-16F5-4904-BD1B-F8CFC0E67BEC}"/>
    <dgm:cxn modelId="{B8600E88-4C07-4008-A197-3BA72EBF59A0}" srcId="{21B1D569-3E9D-467E-997D-DCA0A5049844}" destId="{5AFC07AB-9FA2-4407-B6B9-F1D66E5FA769}" srcOrd="2" destOrd="0" parTransId="{B6CFFEAB-FE5D-41DD-A5CD-F72221EDFD13}" sibTransId="{1F4234AF-1CA4-474E-983A-6A64744B1B52}"/>
    <dgm:cxn modelId="{B2CFF8A1-3408-4906-9DBB-4D1964DFA366}" srcId="{6BF6FCDF-8B19-48E9-A14D-52DBFD4AFA03}" destId="{464F0B75-DC36-42BA-8CFB-953205E6A393}" srcOrd="2" destOrd="0" parTransId="{44A6AA70-0785-475A-9E05-AA06D06203D1}" sibTransId="{C13F4369-680E-438E-A8E0-EEEE1FFB3292}"/>
    <dgm:cxn modelId="{1FD05CB3-F754-4CC3-89FF-3042EABB0C75}" type="presOf" srcId="{5AFC07AB-9FA2-4407-B6B9-F1D66E5FA769}" destId="{8389BC33-5308-49DA-920E-728CFF5AB025}" srcOrd="0" destOrd="2" presId="urn:microsoft.com/office/officeart/2005/8/layout/chevron2"/>
    <dgm:cxn modelId="{5F6A45CC-6B0A-43DF-A4AC-967CE0EF35E0}" srcId="{21B1D569-3E9D-467E-997D-DCA0A5049844}" destId="{B9EB65A0-4D01-4460-A072-E7805AAE407E}" srcOrd="1" destOrd="0" parTransId="{26A59D16-E252-4389-8024-1323B63F3B74}" sibTransId="{99C03DC8-CE4D-4B09-8F02-76C3DCFCC6CD}"/>
    <dgm:cxn modelId="{D464E4CC-F93B-47AD-ACE3-6EF44D95C0A8}" srcId="{6BF6FCDF-8B19-48E9-A14D-52DBFD4AFA03}" destId="{06DE5C1E-474C-46AC-B28A-26894398302A}" srcOrd="0" destOrd="0" parTransId="{71CADBA8-D89E-4733-9987-ECE9EBAC8324}" sibTransId="{7EE0B959-1335-43B8-8B0F-C810F55A4B8F}"/>
    <dgm:cxn modelId="{BC47D778-954F-45D5-898C-409342506EBF}" type="presParOf" srcId="{572AB18C-3AA0-4FF8-976D-EE339C26B505}" destId="{E8E8CE7A-457D-4A2A-A1E4-AC7ADFF6E675}" srcOrd="0" destOrd="0" presId="urn:microsoft.com/office/officeart/2005/8/layout/chevron2"/>
    <dgm:cxn modelId="{947321D9-502C-4B75-A1E4-4A6AC515CB2A}" type="presParOf" srcId="{E8E8CE7A-457D-4A2A-A1E4-AC7ADFF6E675}" destId="{460D6299-E413-480E-BAC3-C69B49FB4919}" srcOrd="0" destOrd="0" presId="urn:microsoft.com/office/officeart/2005/8/layout/chevron2"/>
    <dgm:cxn modelId="{3FE6E14E-30D1-4977-9521-BA3A90A32E14}" type="presParOf" srcId="{E8E8CE7A-457D-4A2A-A1E4-AC7ADFF6E675}" destId="{3506BDF4-C618-4E54-8D26-BE94C7009B91}" srcOrd="1" destOrd="0" presId="urn:microsoft.com/office/officeart/2005/8/layout/chevron2"/>
    <dgm:cxn modelId="{F975F4B1-2C22-4316-9AE2-627646EFC73A}" type="presParOf" srcId="{572AB18C-3AA0-4FF8-976D-EE339C26B505}" destId="{ED2C3F0A-AE19-47BA-B475-7AB6FD78B91F}" srcOrd="1" destOrd="0" presId="urn:microsoft.com/office/officeart/2005/8/layout/chevron2"/>
    <dgm:cxn modelId="{83E7418E-48D1-45AB-9BD1-ED7D88F61A09}" type="presParOf" srcId="{572AB18C-3AA0-4FF8-976D-EE339C26B505}" destId="{9102BB82-20E8-4015-AAC6-2D2A6CB18C8F}" srcOrd="2" destOrd="0" presId="urn:microsoft.com/office/officeart/2005/8/layout/chevron2"/>
    <dgm:cxn modelId="{F266AC69-3160-44F1-8907-A9987C463955}" type="presParOf" srcId="{9102BB82-20E8-4015-AAC6-2D2A6CB18C8F}" destId="{CE1844BD-C632-4AFD-87E9-859528444B45}" srcOrd="0" destOrd="0" presId="urn:microsoft.com/office/officeart/2005/8/layout/chevron2"/>
    <dgm:cxn modelId="{3E8B3D11-4B73-4CAF-881C-CC668A27238E}" type="presParOf" srcId="{9102BB82-20E8-4015-AAC6-2D2A6CB18C8F}" destId="{8389BC33-5308-49DA-920E-728CFF5AB025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D6299-E413-480E-BAC3-C69B49FB4919}">
      <dsp:nvSpPr>
        <dsp:cNvPr id="0" name=""/>
        <dsp:cNvSpPr/>
      </dsp:nvSpPr>
      <dsp:spPr>
        <a:xfrm rot="5400000">
          <a:off x="-347045" y="351490"/>
          <a:ext cx="2313636" cy="1619545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ptos" panose="020B0004020202020204"/>
            </a:rPr>
            <a:t>Conceptual Lectures</a:t>
          </a:r>
        </a:p>
      </dsp:txBody>
      <dsp:txXfrm rot="-5400000">
        <a:off x="1" y="814218"/>
        <a:ext cx="1619545" cy="694091"/>
      </dsp:txXfrm>
    </dsp:sp>
    <dsp:sp modelId="{3506BDF4-C618-4E54-8D26-BE94C7009B91}">
      <dsp:nvSpPr>
        <dsp:cNvPr id="0" name=""/>
        <dsp:cNvSpPr/>
      </dsp:nvSpPr>
      <dsp:spPr>
        <a:xfrm rot="5400000">
          <a:off x="5315245" y="-3691254"/>
          <a:ext cx="1504654" cy="889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Introduce key concepts in health disparities research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Reinforce with real-world examples from our own work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Stress caveats &amp; limitations</a:t>
          </a:r>
        </a:p>
      </dsp:txBody>
      <dsp:txXfrm rot="-5400000">
        <a:off x="1619546" y="77896"/>
        <a:ext cx="8822603" cy="1357752"/>
      </dsp:txXfrm>
    </dsp:sp>
    <dsp:sp modelId="{CE1844BD-C632-4AFD-87E9-859528444B45}">
      <dsp:nvSpPr>
        <dsp:cNvPr id="0" name=""/>
        <dsp:cNvSpPr/>
      </dsp:nvSpPr>
      <dsp:spPr>
        <a:xfrm rot="5400000">
          <a:off x="-347045" y="2380302"/>
          <a:ext cx="2313636" cy="1619545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ptos" panose="020B0004020202020204"/>
            </a:rPr>
            <a:t>Practical Labs</a:t>
          </a:r>
        </a:p>
      </dsp:txBody>
      <dsp:txXfrm rot="-5400000">
        <a:off x="1" y="2843030"/>
        <a:ext cx="1619545" cy="694091"/>
      </dsp:txXfrm>
    </dsp:sp>
    <dsp:sp modelId="{8389BC33-5308-49DA-920E-728CFF5AB025}">
      <dsp:nvSpPr>
        <dsp:cNvPr id="0" name=""/>
        <dsp:cNvSpPr/>
      </dsp:nvSpPr>
      <dsp:spPr>
        <a:xfrm rot="5400000">
          <a:off x="5315640" y="-1662839"/>
          <a:ext cx="1503863" cy="889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Demonstrations and exercises for key statistical methods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Simulated demographic &amp; health outcome data that recapitulate observed disparities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ptos" panose="020B0004020202020204"/>
            </a:rPr>
            <a:t>Publicly available genomic data</a:t>
          </a:r>
        </a:p>
      </dsp:txBody>
      <dsp:txXfrm rot="-5400000">
        <a:off x="1619545" y="2106669"/>
        <a:ext cx="8822641" cy="1357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E0F35-879A-8744-BFE8-6B4B9E437CD7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7CEA1-2727-474B-8C92-33DA79593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0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EB76-6991-A04E-A6F7-938AEB114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5EA6A-9038-454F-BCCF-91E99C1EA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A0C8-CD44-554A-8BCE-001454F2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83A4-4CFD-B045-8540-9A10F258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D5AF-54F0-BB44-BC64-37342785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7F5A9-1893-D24C-892B-E0DA78760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53D34-7CA9-EF45-8A09-3E9B1C212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A8EEE-89BE-F147-AF9C-5F41C9A0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DC84-B4C6-5546-9BEA-8C4701FF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A402-A893-1D42-8C2F-E118D27E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7D8B-0A7D-BE4E-A5A1-CDAC0C32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B37C-00DB-A644-80D3-132921E4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EBEC3-7DEB-8C44-A96F-BC887EEC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5341-59B1-6447-B829-85AD8F00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EF56-BA9F-0C46-AEF0-8234417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2B44-49EF-C841-9AC4-B49C0719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ADBC9-5625-AF40-9CBC-C55E02939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893B-8CCF-3A48-90E5-E94D366E6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1493-6474-8B4F-B030-A95E68F1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A27AA-BC5C-8442-9632-F9C14DE0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A3CE4-1B93-F14C-A863-978D6E03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C8FD-21F7-9E44-AF10-92EB9011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091D3-BDAA-BB4E-AE82-4FA83E15F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3E0A-A165-374C-ADF4-2235851CB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64C9A-49EE-6247-8CC7-A8B089B80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F12DB-1152-EE44-B1B3-EA6572C3B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10087-4313-5642-A535-00BDDD9D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4262B-D607-B340-A661-BD9A091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CE786-4C1E-7340-BA4E-D0B6FA6D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76DE-8F88-A441-BAD8-8C97887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50BC2-2950-4541-BB9F-7FC18107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65BD8-7F82-8147-892A-27D2845B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3C402-DF82-A946-AF1C-C4BEB124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EC2F6-D2A1-D84A-BE45-B8F0DEF0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tos"/>
              </a:defRPr>
            </a:lvl1pPr>
          </a:lstStyle>
          <a:p>
            <a:r>
              <a:rPr lang="en-US" dirty="0"/>
              <a:t>5/29/2024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1A3DE-A930-AB4D-986B-D44F19BA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1A87-6E25-234A-9B9B-29055F3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tos" panose="020B0004020202020204"/>
              </a:defRPr>
            </a:lvl1pPr>
          </a:lstStyle>
          <a:p>
            <a:fld id="{63CA5BDF-CCF5-FD4E-8DB5-0576DCFD5C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0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794B-AB53-A340-A37E-F401FD36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6ACE-444C-B044-A71A-F05FF165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2B9A7-12D5-2449-914F-7BF4A1423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3B266-02B1-C248-AA81-160FEA8D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8F362-E294-1A47-9C8B-78CB26E0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B1E78-B6DF-6D4A-BA9C-DB0B26AF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9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6674-6061-824A-9BB4-0D72EEE4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32091-D882-EE47-A765-248AE93D1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25DF-0C6D-AB41-9EF2-EFCD7E85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5775-D1FF-4B46-8EFE-DE6298A0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39718-26D1-9D44-8CA4-1D33CB89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267F8-A2E0-1645-AD69-6889BB0E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9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50A7-BEA1-264C-8022-678AF388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912B3-90D0-C545-8AAF-238D85022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96C8-26A5-E241-8D6A-77E89B6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1ECA-398F-E847-B71C-51FD69B6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1B99-E339-5941-AF66-55F65550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DC514-9A45-954F-A562-1BA3BC80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88B2-6200-5940-88FE-37BAF5F5A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5498-D911-2049-ACCD-9425BBD51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5/29/2024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570F-E3EE-E941-B434-0BE586126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92D5F-88EA-6E4F-99FF-8E084E9C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d.nih.gov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imhd.nih.gov/about/strategic-plan/nih-strategic-plan-definitions-and-parameter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d.nih.gov/about/strategic-plan/nih-strategic-plan-definitions-and-parameter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imhd.nih.gov/resources/understanding-health-disparities/health-equ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esearchallofus.org/data-tools/data-snapshots/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searchallofus.org/data-tools/data-snapshot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esearchallofus.org/data-tools/data-snapshots/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esearchallofus.org/data-tools/data-snapshots/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browser.researchallofus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lectronic_health_recor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nimhd.nih.gov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informatics.gatech.edu/" TargetMode="External"/><Relationship Id="rId5" Type="http://schemas.openxmlformats.org/officeDocument/2006/relationships/hyperlink" Target="https://www.abil.ihrc.com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ewascatalog.org/phecode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hdsi.org/snomed-collaboration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mj.com/about-bmj/resources-readers/publications/epidemiology-uninitiate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mj.com/about-bmj/resources-readers/publications/epidemiology-uninitiate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mj.com/about-bmj/resources-readers/publications/epidemiology-uninitiat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nPkKFMfZe8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nPkKFMfZe8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ata.census.gov/table/ACSDT1Y2021.B01001?text=B0100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table/ACSDT1Y2021.B01001?text=B0100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sdisparities.biosci.gatech.edu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allofus.org/faq/policy-on-stigmatizing-research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disparities/SISG2024-Module4/blob/main/Prerequisites.md" TargetMode="External"/><Relationship Id="rId2" Type="http://schemas.openxmlformats.org/officeDocument/2006/relationships/hyperlink" Target="https://github.com/healthdisparities/SISG2024-Module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lthdisparities/SISG2024-Module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D9CFA-A8D0-E3B1-0426-C3F9B7A7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6" t="11331" r="12123" b="11562"/>
          <a:stretch/>
        </p:blipFill>
        <p:spPr>
          <a:xfrm>
            <a:off x="485623" y="1065821"/>
            <a:ext cx="1923690" cy="1925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BCB8F5-EEF8-5BD9-C7C8-1A47C385BB59}"/>
              </a:ext>
            </a:extLst>
          </p:cNvPr>
          <p:cNvSpPr txBox="1"/>
          <p:nvPr/>
        </p:nvSpPr>
        <p:spPr>
          <a:xfrm>
            <a:off x="2422217" y="1274712"/>
            <a:ext cx="91132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E2C4D"/>
                </a:solidFill>
                <a:latin typeface="Aptos" panose="020B0004020202020204" pitchFamily="34" charset="0"/>
              </a:rPr>
              <a:t>Health Disparities Research</a:t>
            </a:r>
          </a:p>
          <a:p>
            <a:r>
              <a:rPr lang="en-US" sz="3200" b="1" dirty="0">
                <a:solidFill>
                  <a:srgbClr val="B5A36A"/>
                </a:solidFill>
                <a:latin typeface="Aptos" panose="020B0004020202020204" pitchFamily="34" charset="0"/>
              </a:rPr>
              <a:t>Module 4</a:t>
            </a:r>
            <a:endParaRPr lang="en-US" sz="3200" dirty="0">
              <a:solidFill>
                <a:srgbClr val="B5A36A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FA253-6CE3-C476-1BC0-D93FD40D84AE}"/>
              </a:ext>
            </a:extLst>
          </p:cNvPr>
          <p:cNvSpPr txBox="1"/>
          <p:nvPr/>
        </p:nvSpPr>
        <p:spPr>
          <a:xfrm>
            <a:off x="2439469" y="3492593"/>
            <a:ext cx="909604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E2C4D"/>
                </a:solidFill>
                <a:latin typeface="Aptos" panose="020B0004020202020204" pitchFamily="34" charset="0"/>
              </a:rPr>
              <a:t>Defining &amp; quantifying health disparities</a:t>
            </a:r>
          </a:p>
          <a:p>
            <a:r>
              <a:rPr lang="en-US" sz="3200" b="1" dirty="0">
                <a:solidFill>
                  <a:srgbClr val="B5A36A"/>
                </a:solidFill>
                <a:latin typeface="Aptos" panose="020B0004020202020204" pitchFamily="34" charset="0"/>
              </a:rPr>
              <a:t>Session 1 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9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Practical lab session participation modes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Demonstration – follow instructors’ demonstrations of code and methods</a:t>
            </a:r>
          </a:p>
          <a:p>
            <a:r>
              <a:rPr lang="en-US" dirty="0">
                <a:latin typeface="Aptos" panose="020B0004020202020204" pitchFamily="34" charset="0"/>
              </a:rPr>
              <a:t>In-class exercise – complete analyses in real-time as instructors demonstrate code and methods </a:t>
            </a:r>
          </a:p>
          <a:p>
            <a:r>
              <a:rPr lang="en-US" dirty="0">
                <a:latin typeface="Aptos" panose="020B0004020202020204" pitchFamily="34" charset="0"/>
              </a:rPr>
              <a:t>On-own exercise – follow instructors’ demonstrations of code and methods and complete analyses at a later time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** these options are not mutually exclusive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2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NIMHD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6135C-D065-4A41-ADAE-8B1D0DA0B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8" t="23135" r="9117" b="27192"/>
          <a:stretch/>
        </p:blipFill>
        <p:spPr>
          <a:xfrm>
            <a:off x="1576755" y="4224765"/>
            <a:ext cx="3628292" cy="11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0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National Institute on Minority Health &amp; Health Disparities (NIMHD)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 &amp; mission</a:t>
            </a:r>
          </a:p>
          <a:p>
            <a:r>
              <a:rPr lang="en-US" dirty="0">
                <a:latin typeface="Aptos" panose="020B0004020202020204" pitchFamily="34" charset="0"/>
              </a:rPr>
              <a:t>Key definitions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Minority Health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Health Disparities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Health Equity</a:t>
            </a:r>
          </a:p>
          <a:p>
            <a:r>
              <a:rPr lang="en-US" dirty="0">
                <a:latin typeface="Aptos" panose="020B0004020202020204" pitchFamily="34" charset="0"/>
              </a:rPr>
              <a:t>NIMHD-inspired approach to the course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FFE86-DE0E-401D-B4C9-A36AA869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9FDCA-08FE-44F4-9A03-135AF14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9F43-C1C4-403D-88C3-ABC7FB03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0"/>
            <a:ext cx="86296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4ACAD-5302-43EC-BACC-E8E00F8FFC4B}"/>
              </a:ext>
            </a:extLst>
          </p:cNvPr>
          <p:cNvSpPr txBox="1"/>
          <p:nvPr/>
        </p:nvSpPr>
        <p:spPr>
          <a:xfrm>
            <a:off x="7298285" y="879230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ptos"/>
                <a:hlinkClick r:id="rId3"/>
              </a:rPr>
              <a:t>https://www.nimhd.nih.gov/</a:t>
            </a:r>
            <a:endParaRPr lang="en-US" sz="1600" dirty="0">
              <a:latin typeface="Aptos"/>
            </a:endParaRPr>
          </a:p>
          <a:p>
            <a:r>
              <a:rPr lang="en-US" sz="1600" dirty="0">
                <a:solidFill>
                  <a:srgbClr val="0563C1"/>
                </a:solidFill>
                <a:latin typeface="Aptos"/>
              </a:rPr>
              <a:t>@nimhd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BAAC2-B693-40C4-84D2-000414CD1136}"/>
              </a:ext>
            </a:extLst>
          </p:cNvPr>
          <p:cNvSpPr/>
          <p:nvPr/>
        </p:nvSpPr>
        <p:spPr>
          <a:xfrm>
            <a:off x="1869831" y="6435969"/>
            <a:ext cx="697523" cy="28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F57F-ED3B-4109-A76A-5F001B99D022}"/>
              </a:ext>
            </a:extLst>
          </p:cNvPr>
          <p:cNvSpPr txBox="1"/>
          <p:nvPr/>
        </p:nvSpPr>
        <p:spPr>
          <a:xfrm>
            <a:off x="2469104" y="6116713"/>
            <a:ext cx="8622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ptos" panose="020B0004020202020204"/>
                <a:hlinkClick r:id="rId2"/>
              </a:rPr>
              <a:t>https://www.nimhd.nih.gov/about/strategic-plan/nih-strategic-plan-definitions-and-parameters.html</a:t>
            </a:r>
            <a:r>
              <a:rPr lang="en-US" sz="1600" dirty="0">
                <a:latin typeface="Aptos" panose="020B000402020202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0C0D5-90BE-4038-8A1F-AB12E0A63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54"/>
          <a:stretch/>
        </p:blipFill>
        <p:spPr>
          <a:xfrm>
            <a:off x="2469104" y="3969971"/>
            <a:ext cx="7253792" cy="1882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A918B-DBED-464A-91AB-0B717D2DC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6"/>
          <a:stretch/>
        </p:blipFill>
        <p:spPr>
          <a:xfrm>
            <a:off x="2469104" y="282332"/>
            <a:ext cx="7253792" cy="36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01462-0B69-40C3-ABE4-33ADAC83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04" y="283654"/>
            <a:ext cx="6976768" cy="5768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0C9B07-C821-4728-8AFA-893DAE8B1958}"/>
              </a:ext>
            </a:extLst>
          </p:cNvPr>
          <p:cNvSpPr txBox="1"/>
          <p:nvPr/>
        </p:nvSpPr>
        <p:spPr>
          <a:xfrm>
            <a:off x="2469104" y="6116713"/>
            <a:ext cx="8622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ptos" panose="020B0004020202020204"/>
                <a:hlinkClick r:id="rId3"/>
              </a:rPr>
              <a:t>https://www.nimhd.nih.gov/about/strategic-plan/nih-strategic-plan-definitions-and-parameters.html</a:t>
            </a:r>
            <a:r>
              <a:rPr lang="en-US" sz="1600" dirty="0">
                <a:latin typeface="Aptos" panose="020B0004020202020204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8D0E6-4550-441A-AFE1-3A29F3FEFF19}"/>
              </a:ext>
            </a:extLst>
          </p:cNvPr>
          <p:cNvSpPr/>
          <p:nvPr/>
        </p:nvSpPr>
        <p:spPr>
          <a:xfrm>
            <a:off x="2809561" y="1409483"/>
            <a:ext cx="5193323" cy="26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870D9D-C9F7-48D2-9F03-605674C47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561" y="4452057"/>
            <a:ext cx="4704932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C9B07-C821-4728-8AFA-893DAE8B1958}"/>
              </a:ext>
            </a:extLst>
          </p:cNvPr>
          <p:cNvSpPr txBox="1"/>
          <p:nvPr/>
        </p:nvSpPr>
        <p:spPr>
          <a:xfrm>
            <a:off x="2469104" y="6116713"/>
            <a:ext cx="7795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ptos" panose="020B0004020202020204"/>
                <a:hlinkClick r:id="rId2"/>
              </a:rPr>
              <a:t>https://www.nimhd.nih.gov/resources/understanding-health-disparities/health-equity.html</a:t>
            </a:r>
            <a:r>
              <a:rPr lang="en-US" sz="1600" dirty="0">
                <a:latin typeface="Aptos" panose="020B0004020202020204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CCEA9-CAB8-4E2F-B0CA-7A8DD95F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58" y="150572"/>
            <a:ext cx="6170144" cy="1647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C86B2-1AD4-4F8B-B8C6-11C15DBA2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104" y="1951102"/>
            <a:ext cx="6170144" cy="409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89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NIMHD-inspired approach for this course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Focus on minority health</a:t>
            </a:r>
          </a:p>
          <a:p>
            <a:r>
              <a:rPr lang="en-US" dirty="0">
                <a:latin typeface="Aptos" panose="020B0004020202020204" pitchFamily="34" charset="0"/>
              </a:rPr>
              <a:t>Health disparities along the axis of race &amp; ethnicity</a:t>
            </a:r>
          </a:p>
          <a:p>
            <a:r>
              <a:rPr lang="en-US" dirty="0">
                <a:latin typeface="Aptos" panose="020B0004020202020204" pitchFamily="34" charset="0"/>
              </a:rPr>
              <a:t>Observational studies of population biobanks</a:t>
            </a:r>
          </a:p>
          <a:p>
            <a:r>
              <a:rPr lang="en-US" dirty="0">
                <a:latin typeface="Aptos" panose="020B0004020202020204" pitchFamily="34" charset="0"/>
              </a:rPr>
              <a:t>Integrated approach to health disparities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Social determinants of health (SDOH)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Genetic (genomic) risk factors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Population biobanks</a:t>
            </a:r>
          </a:p>
        </p:txBody>
      </p:sp>
    </p:spTree>
    <p:extLst>
      <p:ext uri="{BB962C8B-B14F-4D97-AF65-F5344CB8AC3E}">
        <p14:creationId xmlns:p14="http://schemas.microsoft.com/office/powerpoint/2010/main" val="127178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Population biobanks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90CA87-0043-40F9-B218-39551987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>
              <a:latin typeface="Aptos" panose="020B0004020202020204"/>
            </a:endParaRPr>
          </a:p>
          <a:p>
            <a:endParaRPr lang="en-US" dirty="0">
              <a:latin typeface="Aptos" panose="020B0004020202020204"/>
            </a:endParaRPr>
          </a:p>
          <a:p>
            <a:r>
              <a:rPr lang="en-US" dirty="0">
                <a:latin typeface="Aptos" panose="020B0004020202020204"/>
              </a:rPr>
              <a:t>Data</a:t>
            </a:r>
          </a:p>
          <a:p>
            <a:pPr lvl="1"/>
            <a:r>
              <a:rPr lang="en-US" dirty="0">
                <a:latin typeface="Aptos" panose="020B0004020202020204"/>
              </a:rPr>
              <a:t>Genetics</a:t>
            </a:r>
          </a:p>
          <a:p>
            <a:pPr lvl="1"/>
            <a:r>
              <a:rPr lang="en-US" dirty="0">
                <a:latin typeface="Aptos" panose="020B0004020202020204"/>
              </a:rPr>
              <a:t>Demographics</a:t>
            </a:r>
          </a:p>
          <a:p>
            <a:pPr lvl="1"/>
            <a:r>
              <a:rPr lang="en-US" dirty="0">
                <a:latin typeface="Aptos" panose="020B0004020202020204"/>
              </a:rPr>
              <a:t>Socioeconomic status</a:t>
            </a:r>
          </a:p>
          <a:p>
            <a:pPr lvl="1"/>
            <a:r>
              <a:rPr lang="en-US" dirty="0">
                <a:latin typeface="Aptos" panose="020B0004020202020204"/>
              </a:rPr>
              <a:t>Lifestyle &amp; environment</a:t>
            </a:r>
          </a:p>
          <a:p>
            <a:pPr lvl="1"/>
            <a:r>
              <a:rPr lang="en-US" dirty="0">
                <a:latin typeface="Aptos" panose="020B0004020202020204"/>
              </a:rPr>
              <a:t>Deep phenotyping</a:t>
            </a:r>
          </a:p>
          <a:p>
            <a:pPr lvl="1"/>
            <a:r>
              <a:rPr lang="en-US" dirty="0">
                <a:latin typeface="Aptos" panose="020B0004020202020204"/>
              </a:rPr>
              <a:t>Electronic health records (EHR)</a:t>
            </a:r>
          </a:p>
        </p:txBody>
      </p:sp>
      <p:pic>
        <p:nvPicPr>
          <p:cNvPr id="9" name="Picture 2" descr="Fig. 1">
            <a:extLst>
              <a:ext uri="{FF2B5EF4-FFF2-40B4-BE49-F238E27FC236}">
                <a16:creationId xmlns:a16="http://schemas.microsoft.com/office/drawing/2014/main" id="{E04F9DF9-3A09-4882-9606-2D3FD06E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4" y="392875"/>
            <a:ext cx="4985753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K Biobank - Wikipedia">
            <a:extLst>
              <a:ext uri="{FF2B5EF4-FFF2-40B4-BE49-F238E27FC236}">
                <a16:creationId xmlns:a16="http://schemas.microsoft.com/office/drawing/2014/main" id="{16C94F68-2526-46A6-9D37-B548EDA78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5" b="24186"/>
          <a:stretch/>
        </p:blipFill>
        <p:spPr bwMode="auto">
          <a:xfrm>
            <a:off x="852529" y="1443025"/>
            <a:ext cx="3119556" cy="85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92F90F-9FE7-4E45-936E-D5991FA69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10" y="1433069"/>
            <a:ext cx="2477127" cy="8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B0F9E-AE88-4127-A756-1D1DE0EC46A1}"/>
              </a:ext>
            </a:extLst>
          </p:cNvPr>
          <p:cNvSpPr txBox="1"/>
          <p:nvPr/>
        </p:nvSpPr>
        <p:spPr>
          <a:xfrm>
            <a:off x="4585475" y="24212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US: 1,000,000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90360-0839-4935-BBC9-72F41F62EAD1}"/>
              </a:ext>
            </a:extLst>
          </p:cNvPr>
          <p:cNvSpPr txBox="1"/>
          <p:nvPr/>
        </p:nvSpPr>
        <p:spPr>
          <a:xfrm>
            <a:off x="1679574" y="242122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UK: 500,000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771A8-E93D-4BCA-8C3C-66A413638C03}"/>
              </a:ext>
            </a:extLst>
          </p:cNvPr>
          <p:cNvSpPr/>
          <p:nvPr/>
        </p:nvSpPr>
        <p:spPr>
          <a:xfrm>
            <a:off x="4097215" y="1336431"/>
            <a:ext cx="2614247" cy="1484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B11E14-38EA-4E9F-8972-D681E4FF2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3" r="9907"/>
          <a:stretch/>
        </p:blipFill>
        <p:spPr>
          <a:xfrm>
            <a:off x="1182927" y="4521962"/>
            <a:ext cx="1645920" cy="1834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7126A1-A893-4EA1-817C-EBF77C4B27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32" r="26286" b="6048"/>
          <a:stretch/>
        </p:blipFill>
        <p:spPr>
          <a:xfrm>
            <a:off x="6582928" y="4668744"/>
            <a:ext cx="1645920" cy="20515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B7953-C9EB-43FD-9817-636CE640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16" y="722461"/>
            <a:ext cx="1645920" cy="1887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6832E-7F7A-4D57-BC0D-62515B449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116" y="2708542"/>
            <a:ext cx="1645920" cy="1645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123E0-5525-4463-8882-E50D61AE3083}"/>
              </a:ext>
            </a:extLst>
          </p:cNvPr>
          <p:cNvSpPr txBox="1"/>
          <p:nvPr/>
        </p:nvSpPr>
        <p:spPr>
          <a:xfrm>
            <a:off x="3014847" y="3111271"/>
            <a:ext cx="1260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King Jordan</a:t>
            </a:r>
          </a:p>
          <a:p>
            <a:r>
              <a:rPr lang="en-US" sz="1600" dirty="0">
                <a:latin typeface="Aptos" panose="020B0004020202020204"/>
              </a:rPr>
              <a:t>Professor</a:t>
            </a:r>
          </a:p>
          <a:p>
            <a:r>
              <a:rPr lang="en-US" sz="1600" dirty="0">
                <a:latin typeface="Aptos" panose="020B0004020202020204"/>
              </a:rPr>
              <a:t>Georgia 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CA636-1F5E-42A6-B941-53018A180F49}"/>
              </a:ext>
            </a:extLst>
          </p:cNvPr>
          <p:cNvSpPr txBox="1"/>
          <p:nvPr/>
        </p:nvSpPr>
        <p:spPr>
          <a:xfrm>
            <a:off x="3014847" y="1259812"/>
            <a:ext cx="2409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Leonardo Mariño-Ramírez</a:t>
            </a:r>
          </a:p>
          <a:p>
            <a:r>
              <a:rPr lang="en-US" sz="1600" dirty="0">
                <a:latin typeface="Aptos" panose="020B0004020202020204"/>
              </a:rPr>
              <a:t>Stadtman Investigator</a:t>
            </a:r>
          </a:p>
          <a:p>
            <a:r>
              <a:rPr lang="en-US" sz="1600" dirty="0">
                <a:latin typeface="Aptos" panose="020B0004020202020204"/>
              </a:rPr>
              <a:t>NIMHD | NIH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24D50-1580-4CA1-A39F-722EF80D7D85}"/>
              </a:ext>
            </a:extLst>
          </p:cNvPr>
          <p:cNvSpPr txBox="1"/>
          <p:nvPr/>
        </p:nvSpPr>
        <p:spPr>
          <a:xfrm>
            <a:off x="3014847" y="5023658"/>
            <a:ext cx="2248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Shashwat Deepali Nagar</a:t>
            </a:r>
          </a:p>
          <a:p>
            <a:r>
              <a:rPr lang="en-US" sz="1600" dirty="0">
                <a:latin typeface="Aptos" panose="020B0004020202020204"/>
              </a:rPr>
              <a:t>Computational Biologist</a:t>
            </a:r>
          </a:p>
          <a:p>
            <a:r>
              <a:rPr lang="en-US" sz="1600" dirty="0">
                <a:latin typeface="Aptos" panose="020B0004020202020204"/>
              </a:rPr>
              <a:t>CRISPR Therapeutics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D8494-B8CB-4593-832F-581BC3BE253E}"/>
              </a:ext>
            </a:extLst>
          </p:cNvPr>
          <p:cNvSpPr txBox="1"/>
          <p:nvPr/>
        </p:nvSpPr>
        <p:spPr>
          <a:xfrm>
            <a:off x="8381302" y="5279029"/>
            <a:ext cx="1502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Shivam Sharma</a:t>
            </a:r>
          </a:p>
          <a:p>
            <a:r>
              <a:rPr lang="en-US" sz="1600" dirty="0">
                <a:latin typeface="Aptos" panose="020B0004020202020204"/>
              </a:rPr>
              <a:t>PhD Student</a:t>
            </a:r>
          </a:p>
          <a:p>
            <a:r>
              <a:rPr lang="en-US" sz="1600" dirty="0">
                <a:latin typeface="Aptos" panose="020B0004020202020204"/>
              </a:rPr>
              <a:t>Georgia Tech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8FCAA-40C1-44A4-94B8-7009F93F00D4}"/>
              </a:ext>
            </a:extLst>
          </p:cNvPr>
          <p:cNvSpPr txBox="1"/>
          <p:nvPr/>
        </p:nvSpPr>
        <p:spPr>
          <a:xfrm>
            <a:off x="8384829" y="3237670"/>
            <a:ext cx="2294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Vincent Lam</a:t>
            </a:r>
          </a:p>
          <a:p>
            <a:r>
              <a:rPr lang="en-US" sz="1600" dirty="0">
                <a:latin typeface="Aptos" panose="020B0004020202020204"/>
              </a:rPr>
              <a:t>Postbaccalaureate Fellow</a:t>
            </a:r>
          </a:p>
          <a:p>
            <a:r>
              <a:rPr lang="en-US" sz="1600" dirty="0">
                <a:latin typeface="Aptos" panose="020B0004020202020204"/>
              </a:rPr>
              <a:t>NIMHD | NIH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C475C-5140-4CB8-895C-E5BE0AD707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55" b="30874"/>
          <a:stretch/>
        </p:blipFill>
        <p:spPr>
          <a:xfrm>
            <a:off x="6588374" y="2609782"/>
            <a:ext cx="1645920" cy="19712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2A6F1A-26CF-4A16-8214-F37E36743966}"/>
              </a:ext>
            </a:extLst>
          </p:cNvPr>
          <p:cNvSpPr txBox="1"/>
          <p:nvPr/>
        </p:nvSpPr>
        <p:spPr>
          <a:xfrm>
            <a:off x="1375327" y="38926"/>
            <a:ext cx="3279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E2C4D"/>
                </a:solidFill>
                <a:latin typeface="Aptos" panose="020B0004020202020204" pitchFamily="34" charset="0"/>
              </a:rPr>
              <a:t>Course Instructors</a:t>
            </a:r>
            <a:endParaRPr lang="en-US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FF7D6-D4EB-40C4-832E-11CE1F43FB5C}"/>
              </a:ext>
            </a:extLst>
          </p:cNvPr>
          <p:cNvSpPr txBox="1"/>
          <p:nvPr/>
        </p:nvSpPr>
        <p:spPr>
          <a:xfrm>
            <a:off x="6881504" y="38926"/>
            <a:ext cx="3458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E2C4D"/>
                </a:solidFill>
                <a:latin typeface="Aptos" panose="020B0004020202020204" pitchFamily="34" charset="0"/>
              </a:rPr>
              <a:t>Teaching Assistants</a:t>
            </a:r>
            <a:endParaRPr lang="en-US" sz="32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0EF144-A138-4910-A14F-2EE65CD509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67" t="19316" r="26270" b="55331"/>
          <a:stretch/>
        </p:blipFill>
        <p:spPr>
          <a:xfrm>
            <a:off x="6588374" y="712102"/>
            <a:ext cx="1645920" cy="18099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D41726-8A37-404C-8999-47B3A8E7FD72}"/>
              </a:ext>
            </a:extLst>
          </p:cNvPr>
          <p:cNvSpPr txBox="1"/>
          <p:nvPr/>
        </p:nvSpPr>
        <p:spPr>
          <a:xfrm>
            <a:off x="8384829" y="1206749"/>
            <a:ext cx="213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ptos" panose="020B0004020202020204"/>
              </a:rPr>
              <a:t>Sonali Gupta</a:t>
            </a:r>
          </a:p>
          <a:p>
            <a:r>
              <a:rPr lang="en-US" sz="1600" dirty="0">
                <a:latin typeface="Aptos" panose="020B0004020202020204"/>
              </a:rPr>
              <a:t>Bioinformatics Scientist</a:t>
            </a:r>
          </a:p>
          <a:p>
            <a:r>
              <a:rPr lang="en-US" sz="1600" dirty="0">
                <a:latin typeface="Aptos" panose="020B0004020202020204"/>
              </a:rPr>
              <a:t>ABiL</a:t>
            </a:r>
          </a:p>
        </p:txBody>
      </p:sp>
    </p:spTree>
    <p:extLst>
      <p:ext uri="{BB962C8B-B14F-4D97-AF65-F5344CB8AC3E}">
        <p14:creationId xmlns:p14="http://schemas.microsoft.com/office/powerpoint/2010/main" val="2160591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F2CE2-FF40-411F-AF6E-E605B5CA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B39AD-E712-44CF-8E9C-03D46AA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5F329-9CA1-4571-AA90-7BE3365A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5" y="646357"/>
            <a:ext cx="5143010" cy="528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EF86D-7F8F-4242-97CD-0EFD37D77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84" y="578583"/>
            <a:ext cx="5267531" cy="54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313A3-1ADF-4B1B-A9E6-A5E66365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0202-52A9-440D-B927-730FAE6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52D92-986C-4161-8F69-D808416CC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48"/>
          <a:stretch/>
        </p:blipFill>
        <p:spPr>
          <a:xfrm>
            <a:off x="1489815" y="1680427"/>
            <a:ext cx="9118584" cy="4295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B3DE9-A3AF-4602-A589-2BCCE5AA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3" y="376126"/>
            <a:ext cx="2477127" cy="877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F7199-0F46-48F2-A0EE-B8A509738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8" t="11622" r="3128" b="7206"/>
          <a:stretch/>
        </p:blipFill>
        <p:spPr>
          <a:xfrm>
            <a:off x="954379" y="2140543"/>
            <a:ext cx="1670850" cy="2919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17F633-7DD7-43FD-A621-67192070496B}"/>
              </a:ext>
            </a:extLst>
          </p:cNvPr>
          <p:cNvSpPr/>
          <p:nvPr/>
        </p:nvSpPr>
        <p:spPr>
          <a:xfrm>
            <a:off x="3150546" y="6218076"/>
            <a:ext cx="589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5"/>
              </a:rPr>
              <a:t>https://www.researchallofus.org/data-tools/data-snapshots/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41448-75C7-48F4-B6F9-566D39CB8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88"/>
          <a:stretch/>
        </p:blipFill>
        <p:spPr>
          <a:xfrm>
            <a:off x="3073416" y="176465"/>
            <a:ext cx="9118584" cy="12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9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313A3-1ADF-4B1B-A9E6-A5E66365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0202-52A9-440D-B927-730FAE6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B3DE9-A3AF-4602-A589-2BCCE5AA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3" y="376126"/>
            <a:ext cx="2477127" cy="877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4973E-DE83-4F05-93C8-BF3621EAC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97"/>
          <a:stretch/>
        </p:blipFill>
        <p:spPr>
          <a:xfrm>
            <a:off x="3018694" y="220102"/>
            <a:ext cx="9011550" cy="1189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64DAE-F37D-4E01-8655-BD4049778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14"/>
          <a:stretch/>
        </p:blipFill>
        <p:spPr>
          <a:xfrm>
            <a:off x="788942" y="1967040"/>
            <a:ext cx="10765253" cy="3871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756086-D386-461A-BF68-7193478B4193}"/>
              </a:ext>
            </a:extLst>
          </p:cNvPr>
          <p:cNvSpPr/>
          <p:nvPr/>
        </p:nvSpPr>
        <p:spPr>
          <a:xfrm>
            <a:off x="3150546" y="6218076"/>
            <a:ext cx="589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4"/>
              </a:rPr>
              <a:t>https://www.researchallofus.org/data-tools/data-snapshots/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00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313A3-1ADF-4B1B-A9E6-A5E66365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0202-52A9-440D-B927-730FAE6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B3DE9-A3AF-4602-A589-2BCCE5AA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3" y="376126"/>
            <a:ext cx="2477127" cy="877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4973E-DE83-4F05-93C8-BF3621EAC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997"/>
          <a:stretch/>
        </p:blipFill>
        <p:spPr>
          <a:xfrm>
            <a:off x="3018694" y="220102"/>
            <a:ext cx="9011550" cy="1189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BE5F36-3A32-4999-B935-98832A3DC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1945978"/>
            <a:ext cx="10789920" cy="3718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457C7-B3DE-40F5-AACE-D41C85447684}"/>
              </a:ext>
            </a:extLst>
          </p:cNvPr>
          <p:cNvSpPr/>
          <p:nvPr/>
        </p:nvSpPr>
        <p:spPr>
          <a:xfrm>
            <a:off x="3150546" y="6218076"/>
            <a:ext cx="589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5"/>
              </a:rPr>
              <a:t>https://www.researchallofus.org/data-tools/data-snapshots/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70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4F09C5-81A8-43AD-A0BA-BA01FB80A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05"/>
          <a:stretch/>
        </p:blipFill>
        <p:spPr>
          <a:xfrm>
            <a:off x="3062655" y="1464889"/>
            <a:ext cx="6066691" cy="504748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313A3-1ADF-4B1B-A9E6-A5E66365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0202-52A9-440D-B927-730FAE6C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B3DE9-A3AF-4602-A589-2BCCE5AA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3" y="376126"/>
            <a:ext cx="2477127" cy="877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4973E-DE83-4F05-93C8-BF3621EAC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997"/>
          <a:stretch/>
        </p:blipFill>
        <p:spPr>
          <a:xfrm>
            <a:off x="3018694" y="220102"/>
            <a:ext cx="9011550" cy="11895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386CB1-FC45-46BF-886C-EC567C887AE8}"/>
              </a:ext>
            </a:extLst>
          </p:cNvPr>
          <p:cNvSpPr/>
          <p:nvPr/>
        </p:nvSpPr>
        <p:spPr>
          <a:xfrm>
            <a:off x="3150546" y="6218076"/>
            <a:ext cx="589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5"/>
              </a:rPr>
              <a:t>https://www.researchallofus.org/data-tools/data-snapshots/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64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5EBB3-630E-42B8-A08B-F89C30FA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D488D-19E5-4C71-9C67-4327E6DA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C7470-75CE-4248-BCB9-AE808C55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191" y="237392"/>
            <a:ext cx="5614472" cy="638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E94FF-94A2-4B7D-9545-B02AC367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3" y="376126"/>
            <a:ext cx="2477127" cy="877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B77857-1EE5-4FA9-89AA-B43CF479CD46}"/>
              </a:ext>
            </a:extLst>
          </p:cNvPr>
          <p:cNvSpPr/>
          <p:nvPr/>
        </p:nvSpPr>
        <p:spPr>
          <a:xfrm>
            <a:off x="305154" y="1330514"/>
            <a:ext cx="3629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Aptos" panose="020B0004020202020204"/>
                <a:hlinkClick r:id="rId4"/>
              </a:rPr>
              <a:t>https://databrowser.researchallofus.org/</a:t>
            </a:r>
            <a:r>
              <a:rPr lang="en-US" sz="1600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32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Using All of Us for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Pros (advantages)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Size &amp; diversity of participant cohort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Linkage to electronic health records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Social determinants of health, environmental &amp; genetic data</a:t>
            </a:r>
          </a:p>
          <a:p>
            <a:r>
              <a:rPr lang="en-US" dirty="0">
                <a:latin typeface="Aptos" panose="020B0004020202020204" pitchFamily="34" charset="0"/>
              </a:rPr>
              <a:t>Cons (disadvantages)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Volunteer participants – not a nationally representative sample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Supports observational studies only</a:t>
            </a:r>
          </a:p>
          <a:p>
            <a:pPr lvl="2"/>
            <a:r>
              <a:rPr lang="en-US" dirty="0">
                <a:latin typeface="Aptos" panose="020B0004020202020204" pitchFamily="34" charset="0"/>
              </a:rPr>
              <a:t>Correlation (association) is not causation!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Reliance on electronic health records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1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Electronic health records (EHR)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Systematized collection of patient and population electronically stored health information in a digital format</a:t>
            </a:r>
          </a:p>
          <a:p>
            <a:r>
              <a:rPr lang="en-US" dirty="0">
                <a:latin typeface="Aptos" panose="020B0004020202020204" pitchFamily="34" charset="0"/>
              </a:rPr>
              <a:t>Include a range of data, including demographics, medical history, medication and allergies, immunization status, laboratory test results, radiology images, vital signs, personal statistics like age and weight, and billing information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7704E-9C93-4998-A505-E7286100BB46}"/>
              </a:ext>
            </a:extLst>
          </p:cNvPr>
          <p:cNvSpPr txBox="1"/>
          <p:nvPr/>
        </p:nvSpPr>
        <p:spPr>
          <a:xfrm>
            <a:off x="1043354" y="4806461"/>
            <a:ext cx="543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/>
                <a:hlinkClick r:id="rId2"/>
              </a:rPr>
              <a:t>https://en.wikipedia.org/wiki/Electronic_health_record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883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International Classification of Diseases (ICD) Codes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/>
              </a:rPr>
              <a:t>Medical classification list of codes for diseases, symptoms, findings, and injuries maintained by the World Health Organization (WHO)</a:t>
            </a:r>
          </a:p>
          <a:p>
            <a:pPr lvl="1"/>
            <a:r>
              <a:rPr lang="en-US" dirty="0">
                <a:latin typeface="Aptos" panose="020B0004020202020204"/>
              </a:rPr>
              <a:t>Used by more than 100 countries to track global morbidity and mortality data</a:t>
            </a:r>
          </a:p>
          <a:p>
            <a:r>
              <a:rPr lang="en-US" dirty="0">
                <a:latin typeface="Aptos" panose="020B0004020202020204"/>
              </a:rPr>
              <a:t>Integrated into EHR to record medical findings of patients in a standardized format</a:t>
            </a:r>
          </a:p>
          <a:p>
            <a:pPr lvl="1"/>
            <a:r>
              <a:rPr lang="en-US" dirty="0">
                <a:latin typeface="Aptos" panose="020B0004020202020204"/>
              </a:rPr>
              <a:t>ICD-9 and ICD-10 currently used versions</a:t>
            </a:r>
          </a:p>
          <a:p>
            <a:pPr lvl="1"/>
            <a:r>
              <a:rPr lang="en-US" dirty="0">
                <a:latin typeface="Aptos" panose="020B0004020202020204"/>
              </a:rPr>
              <a:t>ICD-10-CM extended version used in United States</a:t>
            </a:r>
          </a:p>
          <a:p>
            <a:r>
              <a:rPr lang="en-US" dirty="0">
                <a:latin typeface="Aptos" panose="020B0004020202020204"/>
              </a:rPr>
              <a:t>Used by investigators for healthcare research</a:t>
            </a:r>
          </a:p>
          <a:p>
            <a:pPr lvl="1"/>
            <a:r>
              <a:rPr lang="en-US" dirty="0">
                <a:latin typeface="Aptos" panose="020B0004020202020204"/>
              </a:rPr>
              <a:t>Even though not intended for this purpose!</a:t>
            </a:r>
          </a:p>
          <a:p>
            <a:endParaRPr lang="en-US" dirty="0">
              <a:latin typeface="Aptos" panose="020B00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2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International Classification of Diseases (ICD) Codes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For research purposes, groups of ICD codes are delineated to capture health outcomes of interest</a:t>
            </a:r>
          </a:p>
          <a:p>
            <a:r>
              <a:rPr lang="en-US" dirty="0">
                <a:latin typeface="Aptos" panose="020B0004020202020204" pitchFamily="34" charset="0"/>
              </a:rPr>
              <a:t>ICD groupings are often created for one or a small set of phenotypes, and typically the groupings are created using domain expertise and consensus</a:t>
            </a:r>
          </a:p>
          <a:p>
            <a:pPr lvl="1"/>
            <a:r>
              <a:rPr lang="en-US" dirty="0"/>
              <a:t>Grouping necessary because ICD codes encode granularity that may not be useful in certain applications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20 ICD-9-CM codes and 113 ICD-10-CM for type 1 diabetes (T1D), including codes for T1D with various complications like ketoacidosis, renal disease, neurological manifestations, </a:t>
            </a:r>
            <a:r>
              <a:rPr lang="en-US" dirty="0" err="1">
                <a:latin typeface="Aptos" panose="020B0004020202020204" pitchFamily="34" charset="0"/>
              </a:rPr>
              <a:t>etc</a:t>
            </a: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2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With support from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0A5E9-415E-4F36-A434-F24A308E5D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154" y="1505886"/>
            <a:ext cx="4455368" cy="1615657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E95444F-46BE-4968-B2C5-C1090B62C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81320"/>
            <a:ext cx="3543082" cy="1646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06F5B-846A-49C6-9C72-007263ECF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8" t="23135" r="9117" b="27192"/>
          <a:stretch/>
        </p:blipFill>
        <p:spPr>
          <a:xfrm>
            <a:off x="838200" y="1589080"/>
            <a:ext cx="4969823" cy="153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EB78FE-ACE9-48F3-B526-FC6C22039EB7}"/>
              </a:ext>
            </a:extLst>
          </p:cNvPr>
          <p:cNvSpPr txBox="1"/>
          <p:nvPr/>
        </p:nvSpPr>
        <p:spPr>
          <a:xfrm>
            <a:off x="786211" y="5569116"/>
            <a:ext cx="279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https://www.abil.ihrc.com/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A93E0-F60E-4BA7-AF65-98F75C349258}"/>
              </a:ext>
            </a:extLst>
          </p:cNvPr>
          <p:cNvSpPr txBox="1"/>
          <p:nvPr/>
        </p:nvSpPr>
        <p:spPr>
          <a:xfrm>
            <a:off x="6781801" y="2848653"/>
            <a:ext cx="349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https://bioinformatics.gatech.edu/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24577-6229-4B1A-BE65-44776C57935C}"/>
              </a:ext>
            </a:extLst>
          </p:cNvPr>
          <p:cNvSpPr txBox="1"/>
          <p:nvPr/>
        </p:nvSpPr>
        <p:spPr>
          <a:xfrm>
            <a:off x="843543" y="3101675"/>
            <a:ext cx="293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https://www.nimhd.nih.gov/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951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Phecodes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/>
              </a:rPr>
              <a:t>Manually curated groups of ICD codes intended to capture clinically meaningful concepts for research</a:t>
            </a:r>
          </a:p>
          <a:p>
            <a:pPr lvl="1"/>
            <a:r>
              <a:rPr lang="en-US" dirty="0">
                <a:latin typeface="Aptos" panose="020B0004020202020204"/>
              </a:rPr>
              <a:t>Effort to scale ICD grouping process to include all available ICD diagnosis codes</a:t>
            </a:r>
          </a:p>
          <a:p>
            <a:r>
              <a:rPr lang="en-US" dirty="0">
                <a:latin typeface="Aptos" panose="020B0004020202020204"/>
              </a:rPr>
              <a:t>Created to rapidly characterize a wide swath of diagnoses, symptoms, and findings—a phenome-wide snapshot—needed to conduct phenome-wide association studies (PheWAS)</a:t>
            </a:r>
          </a:p>
          <a:p>
            <a:pPr lvl="1"/>
            <a:r>
              <a:rPr lang="en-US" dirty="0">
                <a:latin typeface="Aptos" panose="020B0004020202020204"/>
              </a:rPr>
              <a:t>Study hundreds or thousands of diseases simultaneously</a:t>
            </a:r>
          </a:p>
          <a:p>
            <a:pPr lvl="1"/>
            <a:r>
              <a:rPr lang="en-US" dirty="0">
                <a:latin typeface="Aptos" panose="020B0004020202020204"/>
              </a:rPr>
              <a:t>Disease-agnostic approach to health disparities research</a:t>
            </a:r>
          </a:p>
          <a:p>
            <a:pPr lvl="2"/>
            <a:r>
              <a:rPr lang="en-US" dirty="0">
                <a:latin typeface="Aptos" panose="020B0004020202020204"/>
              </a:rPr>
              <a:t>Compare the relative effects of different classes of risk factors</a:t>
            </a:r>
          </a:p>
          <a:p>
            <a:pPr marL="0" indent="0">
              <a:buNone/>
            </a:pPr>
            <a:endParaRPr lang="en-US" dirty="0">
              <a:latin typeface="Aptos" panose="020B0004020202020204"/>
            </a:endParaRPr>
          </a:p>
          <a:p>
            <a:endParaRPr lang="en-US" dirty="0">
              <a:latin typeface="Aptos" panose="020B00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29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404D4-8C2A-4B65-91E5-AA933D4C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DC2B6-0042-4D58-8FD6-EC644931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EAA07-A19B-4A04-993C-DE062C5C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2" y="296553"/>
            <a:ext cx="11514416" cy="5002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D2EC5-8119-4495-9826-06177B81C307}"/>
              </a:ext>
            </a:extLst>
          </p:cNvPr>
          <p:cNvSpPr/>
          <p:nvPr/>
        </p:nvSpPr>
        <p:spPr>
          <a:xfrm>
            <a:off x="1339361" y="5422171"/>
            <a:ext cx="9513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Phecodes maintained by the Center for Precision Medicine at Vanderbilt University Medical Center</a:t>
            </a:r>
          </a:p>
          <a:p>
            <a:pPr algn="ctr"/>
            <a:r>
              <a:rPr lang="en-US" dirty="0">
                <a:latin typeface="Aptos" panose="020B0004020202020204" pitchFamily="34" charset="0"/>
                <a:hlinkClick r:id="rId3"/>
              </a:rPr>
              <a:t>https://www.phewascatalog.org/phecodes</a:t>
            </a:r>
            <a:r>
              <a:rPr lang="en-US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06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F3EAA-37A8-4AEC-A8EA-49B6D110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73" y="225181"/>
            <a:ext cx="6365855" cy="61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98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BEA10-122D-49DE-B6D9-42852AB1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F941F-9540-4B36-A140-EB287D42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4DF52-C388-48B3-8268-F682EBE6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04" y="562707"/>
            <a:ext cx="8233992" cy="59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5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OHSDI, SNOMED, OMOP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/>
              </a:rPr>
              <a:t>OHSDI is a non-profit, global research collaborative that provides open-source solutions and products to enable analysis and sharing of health and observational data</a:t>
            </a:r>
          </a:p>
          <a:p>
            <a:r>
              <a:rPr lang="en-US" dirty="0">
                <a:latin typeface="Aptos" panose="020B0004020202020204"/>
              </a:rPr>
              <a:t>SNOMED CT is a core terminology within OHDSI’s common data model: Observational Medical Outcomes Partnership (OMOP), allowing the use of other terminologies and classifications through computable linkages</a:t>
            </a:r>
          </a:p>
          <a:p>
            <a:r>
              <a:rPr lang="en-US" dirty="0">
                <a:latin typeface="Aptos" panose="020B0004020202020204"/>
              </a:rPr>
              <a:t>Widely used by clinical and research communities, including by All of Us</a:t>
            </a:r>
          </a:p>
          <a:p>
            <a:r>
              <a:rPr lang="en-US" dirty="0">
                <a:latin typeface="Aptos" panose="020B0004020202020204"/>
              </a:rPr>
              <a:t>We use phecodes in light of our focus on genetics (good for case-control cohorts)</a:t>
            </a:r>
          </a:p>
          <a:p>
            <a:endParaRPr lang="en-US" dirty="0">
              <a:latin typeface="Aptos" panose="020B00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DF39-6126-4548-BE66-AECDE9914622}"/>
              </a:ext>
            </a:extLst>
          </p:cNvPr>
          <p:cNvSpPr txBox="1"/>
          <p:nvPr/>
        </p:nvSpPr>
        <p:spPr>
          <a:xfrm>
            <a:off x="3786906" y="5897325"/>
            <a:ext cx="461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https://www.ohdsi.org/snomed-collaboration/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31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Epidemiology basics</a:t>
            </a:r>
          </a:p>
        </p:txBody>
      </p:sp>
    </p:spTree>
    <p:extLst>
      <p:ext uri="{BB962C8B-B14F-4D97-AF65-F5344CB8AC3E}">
        <p14:creationId xmlns:p14="http://schemas.microsoft.com/office/powerpoint/2010/main" val="152991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We conduct health disparities research, using observational studies of population biobanks, in two phases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Discovery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Quantify health disparities as disease prevalence differences between population groups (race &amp; ethnicity)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Characterization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Find risk factors associated with health disparities</a:t>
            </a:r>
          </a:p>
          <a:p>
            <a:pPr lvl="2"/>
            <a:r>
              <a:rPr lang="en-US" dirty="0">
                <a:latin typeface="Aptos" panose="020B0004020202020204" pitchFamily="34" charset="0"/>
              </a:rPr>
              <a:t>Quantify their effects (associations) with health outcomes – multivariable regression</a:t>
            </a:r>
          </a:p>
          <a:p>
            <a:pPr lvl="2"/>
            <a:r>
              <a:rPr lang="en-US" dirty="0">
                <a:latin typeface="Aptos" panose="020B0004020202020204" pitchFamily="34" charset="0"/>
              </a:rPr>
              <a:t>Evaluate the extent to which they explain (mediate) health disparities – mediation analysis 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16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basic definitions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how often diseases occur in different groups of people and why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Oriented towards groups (populations) rather than individuals (as in clinical findings)</a:t>
            </a:r>
          </a:p>
          <a:p>
            <a:r>
              <a:rPr lang="en-US" dirty="0">
                <a:latin typeface="Aptos" panose="020B0004020202020204" pitchFamily="34" charset="0"/>
              </a:rPr>
              <a:t>Used to plan and evaluate strategies to prevent illness and as a guide to the management of patients in whom disease has already developed</a:t>
            </a:r>
          </a:p>
          <a:p>
            <a:r>
              <a:rPr lang="en-US" dirty="0"/>
              <a:t>Employs special techniques of data collection, analysis, and interpretation</a:t>
            </a: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DF39-6126-4548-BE66-AECDE9914622}"/>
              </a:ext>
            </a:extLst>
          </p:cNvPr>
          <p:cNvSpPr txBox="1"/>
          <p:nvPr/>
        </p:nvSpPr>
        <p:spPr>
          <a:xfrm>
            <a:off x="1700662" y="5627132"/>
            <a:ext cx="879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https://www.bmj.com/about-bmj/resources-readers/publications/epidemiology-uninitiated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15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study populations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of epidemiology is the measurement of disease outcomes in relation to a population at risk.</a:t>
            </a:r>
          </a:p>
          <a:p>
            <a:r>
              <a:rPr lang="en-US" dirty="0">
                <a:latin typeface="Aptos" panose="020B0004020202020204" pitchFamily="34" charset="0"/>
              </a:rPr>
              <a:t>Implicit in epidemiological studies is the </a:t>
            </a:r>
            <a:r>
              <a:rPr lang="en-US" b="1" i="1" dirty="0">
                <a:latin typeface="Aptos" panose="020B0004020202020204" pitchFamily="34" charset="0"/>
              </a:rPr>
              <a:t>target population </a:t>
            </a:r>
            <a:r>
              <a:rPr lang="en-US" dirty="0">
                <a:latin typeface="Aptos" panose="020B0004020202020204" pitchFamily="34" charset="0"/>
              </a:rPr>
              <a:t>about  which conclusions can be drawn, e.g. US population</a:t>
            </a:r>
          </a:p>
          <a:p>
            <a:r>
              <a:rPr lang="en-US" dirty="0">
                <a:latin typeface="Aptos" panose="020B0004020202020204" pitchFamily="34" charset="0"/>
              </a:rPr>
              <a:t>Only rarely can measurements be made of the full target population</a:t>
            </a:r>
          </a:p>
          <a:p>
            <a:r>
              <a:rPr lang="en-US" dirty="0"/>
              <a:t>More often observations can only be made on a smaller </a:t>
            </a:r>
            <a:r>
              <a:rPr lang="en-US" b="1" i="1" dirty="0"/>
              <a:t>study sample</a:t>
            </a:r>
            <a:endParaRPr lang="en-US" b="1" i="1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DF39-6126-4548-BE66-AECDE9914622}"/>
              </a:ext>
            </a:extLst>
          </p:cNvPr>
          <p:cNvSpPr txBox="1"/>
          <p:nvPr/>
        </p:nvSpPr>
        <p:spPr>
          <a:xfrm>
            <a:off x="1700662" y="5627132"/>
            <a:ext cx="879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https://www.bmj.com/about-bmj/resources-readers/publications/epidemiology-uninitiated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257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study populations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bias and support extrapolation of findings from a </a:t>
            </a:r>
            <a:r>
              <a:rPr lang="en-US" b="1" i="1" dirty="0"/>
              <a:t>study sample</a:t>
            </a:r>
            <a:r>
              <a:rPr lang="en-US" b="1" dirty="0"/>
              <a:t> </a:t>
            </a:r>
            <a:r>
              <a:rPr lang="en-US" dirty="0"/>
              <a:t>to the </a:t>
            </a:r>
            <a:r>
              <a:rPr lang="en-US" b="1" i="1" dirty="0"/>
              <a:t>target population</a:t>
            </a:r>
            <a:endParaRPr lang="en-US" b="1" i="1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Study sample should be 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Large enough to support statistical inference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Randomly selected subset of target population</a:t>
            </a:r>
          </a:p>
          <a:p>
            <a:r>
              <a:rPr lang="en-US" dirty="0">
                <a:latin typeface="Aptos" panose="020B0004020202020204" pitchFamily="34" charset="0"/>
              </a:rPr>
              <a:t>Population biobanks, e.g. All of Us, meet the first criteria (large size) but not the second, since they are made up of volunteer participants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Potential bias, which we will cover later in the course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DF39-6126-4548-BE66-AECDE9914622}"/>
              </a:ext>
            </a:extLst>
          </p:cNvPr>
          <p:cNvSpPr txBox="1"/>
          <p:nvPr/>
        </p:nvSpPr>
        <p:spPr>
          <a:xfrm>
            <a:off x="1700662" y="5627132"/>
            <a:ext cx="879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https://www.bmj.com/about-bmj/resources-readers/publications/epidemiology-uninitiated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03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Session 1 overview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Course overview &amp; logistics</a:t>
            </a:r>
          </a:p>
          <a:p>
            <a:r>
              <a:rPr lang="en-US" dirty="0">
                <a:latin typeface="Aptos" panose="020B0004020202020204" pitchFamily="34" charset="0"/>
              </a:rPr>
              <a:t>National Institute on Minority Health and Health Disparities (NIMHD)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Key concepts in health disparities</a:t>
            </a:r>
          </a:p>
          <a:p>
            <a:r>
              <a:rPr lang="en-US" dirty="0">
                <a:latin typeface="Aptos" panose="020B0004020202020204" pitchFamily="34" charset="0"/>
              </a:rPr>
              <a:t>Population biobanks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Electronic health records</a:t>
            </a:r>
          </a:p>
          <a:p>
            <a:r>
              <a:rPr lang="en-US" dirty="0">
                <a:latin typeface="Aptos" panose="020B0004020202020204" pitchFamily="34" charset="0"/>
              </a:rPr>
              <a:t>Epidemiology basics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Quantifying morbidity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Health disparities research</a:t>
            </a:r>
          </a:p>
          <a:p>
            <a:r>
              <a:rPr lang="en-US" dirty="0">
                <a:latin typeface="Aptos" panose="020B0004020202020204" pitchFamily="34" charset="0"/>
              </a:rPr>
              <a:t>Examples from our own work</a:t>
            </a:r>
          </a:p>
          <a:p>
            <a:r>
              <a:rPr lang="en-US" dirty="0">
                <a:latin typeface="Aptos" panose="020B0004020202020204" pitchFamily="34" charset="0"/>
              </a:rPr>
              <a:t>Ethics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42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morbidity (disease occurrence)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</a:rPr>
              <a:t>Epidemiology aim – health surveillance, monitor disease in a population</a:t>
            </a:r>
          </a:p>
          <a:p>
            <a:r>
              <a:rPr lang="en-US" dirty="0">
                <a:latin typeface="Aptos" panose="020B0004020202020204" pitchFamily="34" charset="0"/>
              </a:rPr>
              <a:t>Morbidity &amp; mortality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Morbidity – state of living with disease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Mortality – death, from disease or other causes</a:t>
            </a:r>
          </a:p>
          <a:p>
            <a:r>
              <a:rPr lang="en-US" dirty="0">
                <a:latin typeface="Aptos" panose="020B0004020202020204" pitchFamily="34" charset="0"/>
              </a:rPr>
              <a:t>Quantifying morbidity – disease prevalence &amp; incidence</a:t>
            </a:r>
          </a:p>
          <a:p>
            <a:r>
              <a:rPr lang="en-US" dirty="0">
                <a:latin typeface="Aptos" panose="020B0004020202020204" pitchFamily="34" charset="0"/>
              </a:rPr>
              <a:t>For this course, we will quantify morbidity via disease prevalence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Burden – how much (what proportion) of the population is currently living with disease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Calculation – number of disease cases divided by population size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Cross-sectional – slice through the population at a given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49914-7341-4D31-B293-95A784005B8D}"/>
              </a:ext>
            </a:extLst>
          </p:cNvPr>
          <p:cNvSpPr txBox="1"/>
          <p:nvPr/>
        </p:nvSpPr>
        <p:spPr>
          <a:xfrm>
            <a:off x="3590571" y="6242540"/>
            <a:ext cx="501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https://www.youtube.com/watch?v=nnPkKFMfZe8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1394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Epidemiology: prevalence vs. incidence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Disease incidence – number of new cases that develop over a time period (usually one year)</a:t>
            </a:r>
          </a:p>
          <a:p>
            <a:r>
              <a:rPr lang="en-US" dirty="0">
                <a:latin typeface="Aptos" panose="020B0004020202020204" pitchFamily="34" charset="0"/>
              </a:rPr>
              <a:t>Measure of risk – probability of developing disease in a given time period</a:t>
            </a:r>
          </a:p>
          <a:p>
            <a:r>
              <a:rPr lang="en-US" dirty="0">
                <a:latin typeface="Aptos" panose="020B0004020202020204" pitchFamily="34" charset="0"/>
              </a:rPr>
              <a:t>Measures new events of disease rather than existing cases (as in prevalence)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41119-D239-4F78-B9FF-39A08BCE5AF7}"/>
              </a:ext>
            </a:extLst>
          </p:cNvPr>
          <p:cNvSpPr txBox="1"/>
          <p:nvPr/>
        </p:nvSpPr>
        <p:spPr>
          <a:xfrm>
            <a:off x="3590571" y="6242540"/>
            <a:ext cx="501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2"/>
              </a:rPr>
              <a:t>https://www.youtube.com/watch?v=nnPkKFMfZe8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253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Quantifying disparities – disease prevalence</a:t>
            </a:r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ptos" panose="020B0004020202020204" pitchFamily="34" charset="0"/>
                  </a:rPr>
                  <a:t>Crude prevalence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– number of cases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divided by the number of participants in cohort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ptos" panose="020B0004020202020204" pitchFamily="34" charset="0"/>
                </a:endParaRPr>
              </a:p>
              <a:p>
                <a:r>
                  <a:rPr lang="en-US" dirty="0">
                    <a:latin typeface="Aptos" panose="020B0004020202020204" pitchFamily="34" charset="0"/>
                  </a:rPr>
                  <a:t>Typically multiplied by a constant to express percent prevalence (x100) or number of cases per 100,000 (x100,000)</a:t>
                </a:r>
              </a:p>
              <a:p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6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Quantifying disparities – disease prevalence</a:t>
            </a:r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ptos" panose="020B0004020202020204" pitchFamily="34" charset="0"/>
                  </a:rPr>
                  <a:t>Crude prevalence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is often adjusted by age and sex to account for differences between cohort and target population and/or cohort subgroups</a:t>
                </a:r>
              </a:p>
              <a:p>
                <a:r>
                  <a:rPr lang="en-US" dirty="0">
                    <a:latin typeface="Aptos" panose="020B0004020202020204" pitchFamily="34" charset="0"/>
                  </a:rPr>
                  <a:t>Normalize crude prevalence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by US census fractions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for age-sex strata to calculate adjusted prevalence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</a:t>
                </a:r>
              </a:p>
              <a:p>
                <a:r>
                  <a:rPr lang="en-US" dirty="0">
                    <a:latin typeface="Aptos" panose="020B0004020202020204" pitchFamily="34" charset="0"/>
                  </a:rPr>
                  <a:t>US Census American Community Survey Sex by Age</a:t>
                </a:r>
              </a:p>
              <a:p>
                <a:pPr lvl="1"/>
                <a:r>
                  <a:rPr lang="en-US" dirty="0">
                    <a:latin typeface="Aptos" panose="020B0004020202020204" pitchFamily="34" charset="0"/>
                    <a:hlinkClick r:id="rId2"/>
                  </a:rPr>
                  <a:t>https://data.census.gov/table/ACSDT1Y2021.B01001?text=B01001</a:t>
                </a:r>
                <a:r>
                  <a:rPr lang="en-US" dirty="0">
                    <a:latin typeface="Aptos" panose="020B00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Aptos" panose="020B0004020202020204" pitchFamily="34" charset="0"/>
                </a:endParaRPr>
              </a:p>
              <a:p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7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B76B2-372C-4633-8899-1C6EEA04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D37C8-D1C3-4D06-B6CE-BAEEA386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4D1A-512A-4CAA-A0E5-B816FB20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75" y="326613"/>
            <a:ext cx="6603651" cy="6204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672FED-055A-49EE-807F-BF484E2280A5}"/>
              </a:ext>
            </a:extLst>
          </p:cNvPr>
          <p:cNvSpPr/>
          <p:nvPr/>
        </p:nvSpPr>
        <p:spPr>
          <a:xfrm>
            <a:off x="2649416" y="6164765"/>
            <a:ext cx="6893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400" dirty="0">
                <a:highlight>
                  <a:srgbClr val="FFFFFF"/>
                </a:highlight>
                <a:latin typeface="Aptos" panose="020B0004020202020204" pitchFamily="34" charset="0"/>
                <a:hlinkClick r:id="rId3"/>
              </a:rPr>
              <a:t>https://data.census.gov/table/ACSDT1Y2021.B01001?text=B01001</a:t>
            </a:r>
            <a:r>
              <a:rPr lang="en-US" sz="1400" dirty="0"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C3A4A-8298-4A76-B35E-4C2E851CFEE4}"/>
              </a:ext>
            </a:extLst>
          </p:cNvPr>
          <p:cNvGrpSpPr/>
          <p:nvPr/>
        </p:nvGrpSpPr>
        <p:grpSpPr>
          <a:xfrm>
            <a:off x="4448908" y="1834662"/>
            <a:ext cx="1840523" cy="2686218"/>
            <a:chOff x="4448908" y="1834662"/>
            <a:chExt cx="1840523" cy="26862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58E85-4A27-49EC-94F8-48570F97755F}"/>
                </a:ext>
              </a:extLst>
            </p:cNvPr>
            <p:cNvSpPr/>
            <p:nvPr/>
          </p:nvSpPr>
          <p:spPr>
            <a:xfrm>
              <a:off x="4448908" y="1834662"/>
              <a:ext cx="1840523" cy="3985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B1ED3C-AEA6-4DA8-A978-F851C5189614}"/>
                </a:ext>
              </a:extLst>
            </p:cNvPr>
            <p:cNvSpPr/>
            <p:nvPr/>
          </p:nvSpPr>
          <p:spPr>
            <a:xfrm>
              <a:off x="4448908" y="3182816"/>
              <a:ext cx="1840523" cy="3985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845788-0413-406E-9906-A53EA1DE80C8}"/>
                </a:ext>
              </a:extLst>
            </p:cNvPr>
            <p:cNvSpPr/>
            <p:nvPr/>
          </p:nvSpPr>
          <p:spPr>
            <a:xfrm>
              <a:off x="4448908" y="4122296"/>
              <a:ext cx="1840523" cy="3985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990DF4-CF4F-4C69-B1CD-6F4283A420EC}"/>
                </a:ext>
              </a:extLst>
            </p:cNvPr>
            <p:cNvSpPr/>
            <p:nvPr/>
          </p:nvSpPr>
          <p:spPr>
            <a:xfrm>
              <a:off x="4448908" y="2279119"/>
              <a:ext cx="1840523" cy="3985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8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Quantifying disparities – disease prevalence</a:t>
            </a:r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ptos" panose="020B0004020202020204" pitchFamily="34" charset="0"/>
                  </a:rPr>
                  <a:t>Adjusted prevalence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) for each SIRE group is calculated as:</a:t>
                </a:r>
                <a:br>
                  <a:rPr lang="en-US" dirty="0">
                    <a:latin typeface="Aptos" panose="020B0004020202020204" pitchFamily="34" charset="0"/>
                  </a:rPr>
                </a:br>
                <a:br>
                  <a:rPr lang="en-US" dirty="0">
                    <a:latin typeface="Aptos" panose="020B0004020202020204" pitchFamily="34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where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is a specific SIRE group</a:t>
                </a:r>
                <a:br>
                  <a:rPr lang="en-US" dirty="0">
                    <a:latin typeface="Aptos" panose="020B0004020202020204" pitchFamily="34" charset="0"/>
                  </a:rPr>
                </a:br>
                <a:endParaRPr lang="en-US" dirty="0">
                  <a:latin typeface="Aptos" panose="020B0004020202020204" pitchFamily="34" charset="0"/>
                </a:endParaRPr>
              </a:p>
              <a:p>
                <a:r>
                  <a:rPr lang="en-US" dirty="0">
                    <a:latin typeface="Aptos" panose="020B0004020202020204" pitchFamily="34" charset="0"/>
                  </a:rPr>
                  <a:t>This is the age-sex proportion weighted average of the crude prevalence values for each SIRE group </a:t>
                </a:r>
              </a:p>
              <a:p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63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Quantifying disparities – disease prevalence</a:t>
            </a:r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Aptos" panose="020B0004020202020204" pitchFamily="34" charset="0"/>
                  </a:rPr>
                  <a:t>Standard deviation and 95% confidence interval (CI) are calculated as:</a:t>
                </a:r>
              </a:p>
              <a:p>
                <a:pPr marL="0" indent="0">
                  <a:buNone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Aptos" panose="020B00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95%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−1.96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+1.96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>
                    <a:latin typeface="Aptos" panose="020B0004020202020204" pitchFamily="34" charset="0"/>
                  </a:rPr>
                </a:br>
                <a:endParaRPr lang="en-US" dirty="0">
                  <a:latin typeface="Aptos" panose="020B0004020202020204" pitchFamily="34" charset="0"/>
                </a:endParaRPr>
              </a:p>
              <a:p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4DC21-B2C1-EE53-80D6-9CB2FDB67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75899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66B32-253F-4A04-814B-93B916D2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000AB-668D-4E6F-97B6-DA014C9A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FB0CF-3513-43BF-A6E1-B73FF81D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23875"/>
            <a:ext cx="9448800" cy="5810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8791C-7B35-4712-B7BB-52E5611E072D}"/>
              </a:ext>
            </a:extLst>
          </p:cNvPr>
          <p:cNvSpPr txBox="1"/>
          <p:nvPr/>
        </p:nvSpPr>
        <p:spPr>
          <a:xfrm>
            <a:off x="7637584" y="5715000"/>
            <a:ext cx="286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ptos" panose="020B0004020202020204"/>
              </a:rPr>
              <a:t>*under revision at Database</a:t>
            </a:r>
          </a:p>
        </p:txBody>
      </p:sp>
    </p:spTree>
    <p:extLst>
      <p:ext uri="{BB962C8B-B14F-4D97-AF65-F5344CB8AC3E}">
        <p14:creationId xmlns:p14="http://schemas.microsoft.com/office/powerpoint/2010/main" val="326814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1267E-D497-4246-98AC-FCC7E3501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F721-807C-49B4-A5AF-7F33C3F8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F000A-B3E1-4365-A037-C39879A5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36" y="236847"/>
            <a:ext cx="6863129" cy="63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Course overview &amp; logistics</a:t>
            </a:r>
          </a:p>
        </p:txBody>
      </p:sp>
    </p:spTree>
    <p:extLst>
      <p:ext uri="{BB962C8B-B14F-4D97-AF65-F5344CB8AC3E}">
        <p14:creationId xmlns:p14="http://schemas.microsoft.com/office/powerpoint/2010/main" val="3761106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732CC-F640-4A9B-B204-CF568E33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7ADC0-8E77-4236-B93A-0AE8C9FB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2D79D-E8EE-43D5-AEE5-9DBDFBB3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0E652-1B5C-4F05-A03D-F96B295C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527" y="2182324"/>
            <a:ext cx="4800487" cy="2108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270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24C52-60F2-49E9-B6B6-7820690C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07825-0E62-4C91-9EB6-AC8729AE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C4E52-F9DF-4902-892B-3CD8833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83" y="293077"/>
            <a:ext cx="5848835" cy="6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6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EE6C3-1861-4451-84EA-606A48B9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E8123-1DBC-47F9-8DB1-F5119678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63A1B-725B-451B-8D0B-C91D0DBB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6" y="204564"/>
            <a:ext cx="11236569" cy="3804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3F364-E3B4-4DE6-8832-F198806E1538}"/>
              </a:ext>
            </a:extLst>
          </p:cNvPr>
          <p:cNvSpPr txBox="1"/>
          <p:nvPr/>
        </p:nvSpPr>
        <p:spPr>
          <a:xfrm>
            <a:off x="4135431" y="5987018"/>
            <a:ext cx="392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/>
                <a:hlinkClick r:id="rId3"/>
              </a:rPr>
              <a:t>https://usdisparities.biosci.gatech.edu/</a:t>
            </a:r>
            <a:r>
              <a:rPr lang="en-US" dirty="0">
                <a:latin typeface="Apto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A8532-8DD4-4282-8644-F7CA0A29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35" y="4393250"/>
            <a:ext cx="6556131" cy="1308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703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Conclusions &amp; limitations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 of health disparities in the All of Us cohort</a:t>
            </a:r>
          </a:p>
          <a:p>
            <a:r>
              <a:rPr lang="en-US" dirty="0">
                <a:latin typeface="Aptos" panose="020B0004020202020204" pitchFamily="34" charset="0"/>
              </a:rPr>
              <a:t>Interactive web browser serves as a resource for researchers interested in leveraging the All of Us platform</a:t>
            </a:r>
          </a:p>
          <a:p>
            <a:r>
              <a:rPr lang="en-US" dirty="0">
                <a:latin typeface="Aptos" panose="020B0004020202020204" pitchFamily="34" charset="0"/>
              </a:rPr>
              <a:t>Limitation: potential sampling bias owing to All of Us volunteer participants</a:t>
            </a:r>
          </a:p>
          <a:p>
            <a:r>
              <a:rPr lang="en-US" dirty="0">
                <a:latin typeface="Aptos" panose="020B0004020202020204" pitchFamily="34" charset="0"/>
              </a:rPr>
              <a:t>Limitation: disease prevalence estimates rely on electronic health record data (EHR)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Questions for the practical lab session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How are age- and sex-adjusted disease prevalence values calculated for different race &amp; ethnicity groups using biobank data?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Demographic data – race or ethnicity, age, sex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Disease diagnosis data – ICD codes and phecodes</a:t>
            </a:r>
          </a:p>
          <a:p>
            <a:r>
              <a:rPr lang="en-US" dirty="0">
                <a:latin typeface="Aptos" panose="020B0004020202020204" pitchFamily="34" charset="0"/>
              </a:rPr>
              <a:t>How are age- and sex-adjusted disease prevalence values for different race &amp; ethnicity groups visualized? 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80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0BC593-52B1-45EC-88F4-ABFE4B4CA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E2C4D"/>
                </a:solidFill>
                <a:latin typeface="Aptos" panose="020B0004020202020204"/>
              </a:rPr>
              <a:t>Ethics</a:t>
            </a:r>
          </a:p>
        </p:txBody>
      </p:sp>
    </p:spTree>
    <p:extLst>
      <p:ext uri="{BB962C8B-B14F-4D97-AF65-F5344CB8AC3E}">
        <p14:creationId xmlns:p14="http://schemas.microsoft.com/office/powerpoint/2010/main" val="2715841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Ethics of minority health and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Reasons to be careful, thoughtful, and sensitive:</a:t>
            </a:r>
          </a:p>
          <a:p>
            <a:r>
              <a:rPr lang="en-US" dirty="0">
                <a:latin typeface="Aptos" panose="020B0004020202020204" pitchFamily="34" charset="0"/>
              </a:rPr>
              <a:t>Focus on socially disadvantaged minority groups</a:t>
            </a:r>
          </a:p>
          <a:p>
            <a:r>
              <a:rPr lang="en-US" dirty="0">
                <a:latin typeface="Aptos" panose="020B0004020202020204" pitchFamily="34" charset="0"/>
              </a:rPr>
              <a:t>Focus on group differences</a:t>
            </a:r>
          </a:p>
          <a:p>
            <a:r>
              <a:rPr lang="en-US" dirty="0">
                <a:latin typeface="Aptos" panose="020B0004020202020204" pitchFamily="34" charset="0"/>
              </a:rPr>
              <a:t>Socially defined race and ethnicity groups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Differ with respect to their social environment (social determinants of health)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Differ with respect to their genetic background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Challenge: teasing these apart with observational studies (confounding)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73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Ethics of minority health and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Group differences and the potential for stigmatization</a:t>
            </a:r>
          </a:p>
          <a:p>
            <a:r>
              <a:rPr lang="en-US" dirty="0">
                <a:latin typeface="Aptos" panose="020B0004020202020204" pitchFamily="34" charset="0"/>
              </a:rPr>
              <a:t>All of Us defines stigmatizing research as “any research proposal, project, or question that has the potential to instigate or promote marginalization of, discrimination against, or loss of status by a person or group of people”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May result from research design or findings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May be intentional or unintentional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4B81A-6187-45A4-9B01-3D4565500B8D}"/>
              </a:ext>
            </a:extLst>
          </p:cNvPr>
          <p:cNvSpPr txBox="1"/>
          <p:nvPr/>
        </p:nvSpPr>
        <p:spPr>
          <a:xfrm>
            <a:off x="2721294" y="5380892"/>
            <a:ext cx="674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Aptos" panose="020B0004020202020204"/>
                <a:hlinkClick r:id="rId2"/>
              </a:rPr>
              <a:t>https://www.researchallofus.org/faq/policy-on-stigmatizing-research/</a:t>
            </a:r>
            <a:endParaRPr lang="en-US" dirty="0">
              <a:latin typeface="Aptos" panose="020B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3525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Ethics of minority health and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first step in health disparities research is quantifying group differences in health outcomes (i.e. disease prevalence)</a:t>
            </a:r>
          </a:p>
          <a:p>
            <a:r>
              <a:rPr lang="en-US" dirty="0">
                <a:latin typeface="Aptos" panose="020B0004020202020204" pitchFamily="34" charset="0"/>
              </a:rPr>
              <a:t>Defining group differences in this way is not inherently stigmatizing</a:t>
            </a:r>
          </a:p>
          <a:p>
            <a:r>
              <a:rPr lang="en-US" dirty="0">
                <a:latin typeface="Aptos" panose="020B0004020202020204" pitchFamily="34" charset="0"/>
              </a:rPr>
              <a:t>Rather, it is a crucial first step in achieving health equity</a:t>
            </a:r>
          </a:p>
          <a:p>
            <a:r>
              <a:rPr lang="en-US" dirty="0">
                <a:latin typeface="Aptos" panose="020B0004020202020204" pitchFamily="34" charset="0"/>
              </a:rPr>
              <a:t>Should promote empathy and understanding for marginalized groups</a:t>
            </a:r>
          </a:p>
          <a:p>
            <a:r>
              <a:rPr lang="en-US" dirty="0">
                <a:latin typeface="Aptos" panose="020B0004020202020204" pitchFamily="34" charset="0"/>
              </a:rPr>
              <a:t>If all group differences are defined as stigmatizing, would have a chilling effect on health disparities research</a:t>
            </a:r>
          </a:p>
          <a:p>
            <a:r>
              <a:rPr lang="en-US" dirty="0">
                <a:latin typeface="Aptos" panose="020B0004020202020204" pitchFamily="34" charset="0"/>
              </a:rPr>
              <a:t>Ignoring or obscuring group differences, however well-intentioned, will do more harm than good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61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Ethics of minority health and health disparities research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Difference (diversity) does not in any way imply a hierarchy of value</a:t>
            </a:r>
          </a:p>
          <a:p>
            <a:r>
              <a:rPr lang="en-US" dirty="0">
                <a:latin typeface="Aptos" panose="020B0004020202020204" pitchFamily="34" charset="0"/>
              </a:rPr>
              <a:t>Different does not mean better (superior) or worse (inferior)</a:t>
            </a:r>
          </a:p>
          <a:p>
            <a:r>
              <a:rPr lang="en-US" dirty="0">
                <a:latin typeface="Aptos" panose="020B0004020202020204" pitchFamily="34" charset="0"/>
              </a:rPr>
              <a:t>Differences do not imply anything about human moral worth or universal human dignity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Differences are empirical observations, whereas human dignity is a moral principle</a:t>
            </a: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E186A-D466-403B-8949-CC3ECA5D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94B8C-87C9-4583-8D32-96F8ED84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CE146A-BB87-4BA8-BC32-940C287B3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44422"/>
              </p:ext>
            </p:extLst>
          </p:nvPr>
        </p:nvGraphicFramePr>
        <p:xfrm>
          <a:off x="366354" y="858960"/>
          <a:ext cx="11298108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342">
                  <a:extLst>
                    <a:ext uri="{9D8B030D-6E8A-4147-A177-3AD203B41FA5}">
                      <a16:colId xmlns:a16="http://schemas.microsoft.com/office/drawing/2014/main" val="699677357"/>
                    </a:ext>
                  </a:extLst>
                </a:gridCol>
                <a:gridCol w="1815766">
                  <a:extLst>
                    <a:ext uri="{9D8B030D-6E8A-4147-A177-3AD203B41FA5}">
                      <a16:colId xmlns:a16="http://schemas.microsoft.com/office/drawing/2014/main" val="3715995374"/>
                    </a:ext>
                  </a:extLst>
                </a:gridCol>
                <a:gridCol w="1597200">
                  <a:extLst>
                    <a:ext uri="{9D8B030D-6E8A-4147-A177-3AD203B41FA5}">
                      <a16:colId xmlns:a16="http://schemas.microsoft.com/office/drawing/2014/main" val="2015960481"/>
                    </a:ext>
                  </a:extLst>
                </a:gridCol>
                <a:gridCol w="3997338">
                  <a:extLst>
                    <a:ext uri="{9D8B030D-6E8A-4147-A177-3AD203B41FA5}">
                      <a16:colId xmlns:a16="http://schemas.microsoft.com/office/drawing/2014/main" val="2464348210"/>
                    </a:ext>
                  </a:extLst>
                </a:gridCol>
                <a:gridCol w="2901462">
                  <a:extLst>
                    <a:ext uri="{9D8B030D-6E8A-4147-A177-3AD203B41FA5}">
                      <a16:colId xmlns:a16="http://schemas.microsoft.com/office/drawing/2014/main" val="2298933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ptos"/>
                        </a:rPr>
                        <a:t>Session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ptos"/>
                        </a:rPr>
                        <a:t>Day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ptos"/>
                        </a:rPr>
                        <a:t>Time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ptos"/>
                        </a:rPr>
                        <a:t>Session Title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ptos"/>
                        </a:rPr>
                        <a:t>Instructors &amp; TAs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842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Wed, May 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1:30-3:00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Defining &amp; quantifying health disparities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Leonardo &amp; King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32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Wed, May 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3:30-5:00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Defining &amp; quantifying health disparities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Vincent, Shivam &amp; Sonali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66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Thu, May 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8:30-10:00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Health outcome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Leonardo &amp; King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14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Thu, May 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10:30-12:00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Health outcome modeling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Shivam, Vincent &amp; Sonali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10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Thu, May 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1:30-3:00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Social determinants of health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Leonardo &amp; King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529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Thu, May 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3:30-5:00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Modeling social determinants of health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Sonali, Shivam &amp; Vincent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82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Fri, May 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8:30-10:00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Genetic diversity &amp; population structure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Shashwat &amp; King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891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Fri, May 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10:30-12:00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Genetic diversity &amp; population structure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Shashwat, Shivam &amp; Sonali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48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Fri, May 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1:30-3:00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Genetic ancestry inference and modeling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Shashwat &amp; King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5638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ptos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Fri, May 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3:30-5:00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Genetic ancestry inference and modeling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ptos"/>
                        </a:rPr>
                        <a:t>Shashwat, Shivam &amp; Sonali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834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A7EC4B-148A-48C5-8821-6C079907A665}"/>
              </a:ext>
            </a:extLst>
          </p:cNvPr>
          <p:cNvSpPr txBox="1"/>
          <p:nvPr/>
        </p:nvSpPr>
        <p:spPr>
          <a:xfrm>
            <a:off x="4235042" y="4767065"/>
            <a:ext cx="372191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Conceptual Lecture Sessions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A12B5-1AB9-4B00-938B-338B0AF57664}"/>
              </a:ext>
            </a:extLst>
          </p:cNvPr>
          <p:cNvSpPr txBox="1"/>
          <p:nvPr/>
        </p:nvSpPr>
        <p:spPr>
          <a:xfrm>
            <a:off x="4000394" y="5428665"/>
            <a:ext cx="419121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Practical Computer Lab Sessions</a:t>
            </a:r>
          </a:p>
        </p:txBody>
      </p:sp>
    </p:spTree>
    <p:extLst>
      <p:ext uri="{BB962C8B-B14F-4D97-AF65-F5344CB8AC3E}">
        <p14:creationId xmlns:p14="http://schemas.microsoft.com/office/powerpoint/2010/main" val="1528702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72D3F-F05D-4512-B371-9B2117CA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4A7BD-C645-4E2A-96B6-481BBE16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4D234-BDA4-4453-B64B-D5C8ABC0A411}"/>
              </a:ext>
            </a:extLst>
          </p:cNvPr>
          <p:cNvSpPr txBox="1"/>
          <p:nvPr/>
        </p:nvSpPr>
        <p:spPr>
          <a:xfrm>
            <a:off x="5794018" y="1612272"/>
            <a:ext cx="56945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/>
              </a:rPr>
              <a:t>We wish to emphasize that equality of opportunity and equality in law in no way depend, as ethical principles, upon the assertion that human beings are in fact equal in endowment.</a:t>
            </a:r>
          </a:p>
          <a:p>
            <a:endParaRPr lang="en-US" sz="2400" dirty="0">
              <a:latin typeface="Aptos"/>
            </a:endParaRPr>
          </a:p>
          <a:p>
            <a:r>
              <a:rPr lang="en-US" sz="2400" dirty="0">
                <a:latin typeface="Aptos"/>
              </a:rPr>
              <a:t>UNESCO statement on the nature of race and race differences | 1951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9760B-DC6D-4BFC-8137-B6D4EFBE1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5"/>
          <a:stretch/>
        </p:blipFill>
        <p:spPr>
          <a:xfrm>
            <a:off x="363415" y="1821316"/>
            <a:ext cx="510833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5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1D0B6-5772-43A4-A997-5774F046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A55FB-B7F2-48EA-8AD5-EC9B3B35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7936F-D7AC-4068-9F5E-8E20C460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55" y="1346210"/>
            <a:ext cx="2647950" cy="333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01187-3AB7-4563-9895-9ABCD1824251}"/>
              </a:ext>
            </a:extLst>
          </p:cNvPr>
          <p:cNvSpPr txBox="1"/>
          <p:nvPr/>
        </p:nvSpPr>
        <p:spPr>
          <a:xfrm>
            <a:off x="3223847" y="1304925"/>
            <a:ext cx="8446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/>
              </a:rPr>
              <a:t>Equality is confused with identity, and diversity with inequality … Political propagandists, of both the extreme right and left, spread the confusion deliberately.</a:t>
            </a:r>
          </a:p>
          <a:p>
            <a:endParaRPr lang="en-US" sz="2400" dirty="0">
              <a:latin typeface="Aptos"/>
            </a:endParaRPr>
          </a:p>
          <a:p>
            <a:r>
              <a:rPr lang="en-US" sz="2400" dirty="0">
                <a:latin typeface="Aptos"/>
              </a:rPr>
              <a:t>Diversity is an observable fact of nature, while equality is an ethical commandment.</a:t>
            </a:r>
          </a:p>
          <a:p>
            <a:endParaRPr lang="en-US" sz="2400" dirty="0">
              <a:latin typeface="Aptos"/>
            </a:endParaRPr>
          </a:p>
          <a:p>
            <a:r>
              <a:rPr lang="en-US" sz="2400" dirty="0">
                <a:latin typeface="Aptos"/>
              </a:rPr>
              <a:t>Genetic Diversity &amp; Human Equality | 1973</a:t>
            </a:r>
          </a:p>
          <a:p>
            <a:r>
              <a:rPr lang="en-US" sz="2400" dirty="0">
                <a:latin typeface="Aptos"/>
              </a:rPr>
              <a:t>Theodosius Dobzhansky</a:t>
            </a:r>
          </a:p>
        </p:txBody>
      </p:sp>
    </p:spTree>
    <p:extLst>
      <p:ext uri="{BB962C8B-B14F-4D97-AF65-F5344CB8AC3E}">
        <p14:creationId xmlns:p14="http://schemas.microsoft.com/office/powerpoint/2010/main" val="2059705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55EE8-9343-4B6A-8C73-7F9F93A1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FE775-D92A-45D7-A2FA-84B83C60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73CA4-654D-400B-825A-EB286111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24000"/>
            <a:ext cx="8096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Practical lab session methods and data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4DC21-B2C1-EE53-80D6-9CB2FDB6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 panose="020B0004020202020204"/>
              </a:rPr>
              <a:t>All data and code needed to complete exercises will be provided via course GitHub</a:t>
            </a:r>
          </a:p>
          <a:p>
            <a:pPr lvl="1"/>
            <a:r>
              <a:rPr lang="en-US" dirty="0">
                <a:latin typeface="Aptos" panose="020B0004020202020204"/>
                <a:hlinkClick r:id="rId2"/>
              </a:rPr>
              <a:t>https://github.com/healthdisparities/SISG2024-Module4</a:t>
            </a:r>
            <a:r>
              <a:rPr lang="en-US" dirty="0">
                <a:latin typeface="Aptos" panose="020B0004020202020204"/>
              </a:rPr>
              <a:t> </a:t>
            </a:r>
          </a:p>
          <a:p>
            <a:r>
              <a:rPr lang="en-US" dirty="0">
                <a:latin typeface="Aptos" panose="020B0004020202020204"/>
              </a:rPr>
              <a:t>Data will be small enough so that students can complete all analyses on their laptops</a:t>
            </a:r>
          </a:p>
          <a:p>
            <a:r>
              <a:rPr lang="en-US" dirty="0">
                <a:latin typeface="Aptos" panose="020B0004020202020204"/>
              </a:rPr>
              <a:t>Prerequisites</a:t>
            </a:r>
          </a:p>
          <a:p>
            <a:pPr lvl="1"/>
            <a:r>
              <a:rPr lang="en-US" dirty="0">
                <a:latin typeface="Aptos" panose="020B0004020202020204"/>
              </a:rPr>
              <a:t>R, Jupyter Notebook, Bioinformatics applications</a:t>
            </a:r>
          </a:p>
          <a:p>
            <a:pPr lvl="1"/>
            <a:r>
              <a:rPr lang="en-US" dirty="0">
                <a:latin typeface="Aptos" panose="020B0004020202020204"/>
              </a:rPr>
              <a:t>Installation instructions on GitHub</a:t>
            </a:r>
          </a:p>
          <a:p>
            <a:pPr lvl="2"/>
            <a:r>
              <a:rPr lang="en-US" dirty="0">
                <a:latin typeface="Aptos" panose="020B0004020202020204"/>
                <a:hlinkClick r:id="rId3"/>
              </a:rPr>
              <a:t>https://github.com/healthdisparities/SISG2024-Module4/blob/main/Prerequisites.md</a:t>
            </a:r>
            <a:r>
              <a:rPr lang="en-US" dirty="0">
                <a:latin typeface="Aptos" panose="020B0004020202020204"/>
              </a:rPr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8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B8134-F802-4A56-9A0B-B05DDF3F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11728-4A4B-450D-B362-8D5856AC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B25EB-D4FF-41A3-8589-0F401566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29" y="136525"/>
            <a:ext cx="8265942" cy="5831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6B835-96DA-4FE1-BB5C-6694809BFC16}"/>
              </a:ext>
            </a:extLst>
          </p:cNvPr>
          <p:cNvSpPr txBox="1"/>
          <p:nvPr/>
        </p:nvSpPr>
        <p:spPr>
          <a:xfrm>
            <a:off x="3339284" y="6090139"/>
            <a:ext cx="551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ptos" panose="020B0004020202020204"/>
                <a:hlinkClick r:id="rId3"/>
              </a:rPr>
              <a:t>https://github.com/healthdisparities/SISG2024-Module4</a:t>
            </a:r>
            <a:r>
              <a:rPr lang="en-US" dirty="0">
                <a:latin typeface="Aptos" panose="020B0004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91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DC23-FF87-4AE8-EB43-0824E831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4D"/>
                </a:solidFill>
                <a:latin typeface="Aptos" panose="020B0004020202020204" pitchFamily="34" charset="0"/>
              </a:rPr>
              <a:t>Pedagogical model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BCB40-7CDC-3AEE-CB36-442E8FBC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5/29/2024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BAC58-7CA9-4E23-930E-C993354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623EAE3-4AF2-49B2-A1EB-A407670B4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370675"/>
              </p:ext>
            </p:extLst>
          </p:nvPr>
        </p:nvGraphicFramePr>
        <p:xfrm>
          <a:off x="978877" y="16203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35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2573</Words>
  <Application>Microsoft Office PowerPoint</Application>
  <PresentationFormat>Widescreen</PresentationFormat>
  <Paragraphs>433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Arial</vt:lpstr>
      <vt:lpstr>Calibri</vt:lpstr>
      <vt:lpstr>Cambria Math</vt:lpstr>
      <vt:lpstr>Office Theme</vt:lpstr>
      <vt:lpstr>PowerPoint Presentation</vt:lpstr>
      <vt:lpstr>PowerPoint Presentation</vt:lpstr>
      <vt:lpstr>With support from</vt:lpstr>
      <vt:lpstr>Session 1 overview</vt:lpstr>
      <vt:lpstr>PowerPoint Presentation</vt:lpstr>
      <vt:lpstr>PowerPoint Presentation</vt:lpstr>
      <vt:lpstr>Practical lab session methods and data</vt:lpstr>
      <vt:lpstr>PowerPoint Presentation</vt:lpstr>
      <vt:lpstr>Pedagogical model</vt:lpstr>
      <vt:lpstr>Practical lab session participation modes</vt:lpstr>
      <vt:lpstr>PowerPoint Presentation</vt:lpstr>
      <vt:lpstr>National Institute on Minority Health &amp; Health Disparities (NIMHD)</vt:lpstr>
      <vt:lpstr>PowerPoint Presentation</vt:lpstr>
      <vt:lpstr>PowerPoint Presentation</vt:lpstr>
      <vt:lpstr>PowerPoint Presentation</vt:lpstr>
      <vt:lpstr>PowerPoint Presentation</vt:lpstr>
      <vt:lpstr>NIMHD-inspired approach for this course</vt:lpstr>
      <vt:lpstr>PowerPoint Presentation</vt:lpstr>
      <vt:lpstr>Population biobanks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All of Us for health disparities research</vt:lpstr>
      <vt:lpstr>Electronic health records (EHR)</vt:lpstr>
      <vt:lpstr>International Classification of Diseases (ICD) Codes</vt:lpstr>
      <vt:lpstr>International Classification of Diseases (ICD) Codes</vt:lpstr>
      <vt:lpstr>Phecodes</vt:lpstr>
      <vt:lpstr>PowerPoint Presentation</vt:lpstr>
      <vt:lpstr>PowerPoint Presentation</vt:lpstr>
      <vt:lpstr>PowerPoint Presentation</vt:lpstr>
      <vt:lpstr>OHSDI, SNOMED, OMOP</vt:lpstr>
      <vt:lpstr>PowerPoint Presentation</vt:lpstr>
      <vt:lpstr>Epidemiology: health disparities research</vt:lpstr>
      <vt:lpstr>Epidemiology: basic definitions</vt:lpstr>
      <vt:lpstr>Epidemiology: study populations</vt:lpstr>
      <vt:lpstr>Epidemiology: study populations</vt:lpstr>
      <vt:lpstr>Epidemiology: morbidity (disease occurrence)</vt:lpstr>
      <vt:lpstr>Epidemiology: prevalence vs. incidence</vt:lpstr>
      <vt:lpstr>Quantifying disparities – disease prevalence</vt:lpstr>
      <vt:lpstr>Quantifying disparities – disease prevalence</vt:lpstr>
      <vt:lpstr>PowerPoint Presentation</vt:lpstr>
      <vt:lpstr>Quantifying disparities – disease prevalence</vt:lpstr>
      <vt:lpstr>Quantifying disparities – disease prevalence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&amp; limitations</vt:lpstr>
      <vt:lpstr>Questions for the practical lab session</vt:lpstr>
      <vt:lpstr>PowerPoint Presentation</vt:lpstr>
      <vt:lpstr>Ethics of minority health and health disparities research</vt:lpstr>
      <vt:lpstr>Ethics of minority health and health disparities research</vt:lpstr>
      <vt:lpstr>Ethics of minority health and health disparities research</vt:lpstr>
      <vt:lpstr>Ethics of minority health and health disparities research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of pharmacogenomic variation to patient race and ethnicity</dc:title>
  <dc:creator>Sharma, Shivam</dc:creator>
  <cp:lastModifiedBy>Jordan, I. King</cp:lastModifiedBy>
  <cp:revision>163</cp:revision>
  <dcterms:created xsi:type="dcterms:W3CDTF">2022-09-27T17:49:05Z</dcterms:created>
  <dcterms:modified xsi:type="dcterms:W3CDTF">2024-05-28T18:44:10Z</dcterms:modified>
</cp:coreProperties>
</file>